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60"/>
  </p:notesMasterIdLst>
  <p:handoutMasterIdLst>
    <p:handoutMasterId r:id="rId61"/>
  </p:handoutMasterIdLst>
  <p:sldIdLst>
    <p:sldId id="596" r:id="rId2"/>
    <p:sldId id="597" r:id="rId3"/>
    <p:sldId id="1031" r:id="rId4"/>
    <p:sldId id="1032" r:id="rId5"/>
    <p:sldId id="956" r:id="rId6"/>
    <p:sldId id="957" r:id="rId7"/>
    <p:sldId id="1033" r:id="rId8"/>
    <p:sldId id="1034" r:id="rId9"/>
    <p:sldId id="1035" r:id="rId10"/>
    <p:sldId id="1038" r:id="rId11"/>
    <p:sldId id="1036" r:id="rId12"/>
    <p:sldId id="1042" r:id="rId13"/>
    <p:sldId id="1043" r:id="rId14"/>
    <p:sldId id="1039" r:id="rId15"/>
    <p:sldId id="1045" r:id="rId16"/>
    <p:sldId id="1048" r:id="rId17"/>
    <p:sldId id="1046" r:id="rId18"/>
    <p:sldId id="1040" r:id="rId19"/>
    <p:sldId id="1049" r:id="rId20"/>
    <p:sldId id="1050" r:id="rId21"/>
    <p:sldId id="1051" r:id="rId22"/>
    <p:sldId id="1052" r:id="rId23"/>
    <p:sldId id="1053" r:id="rId24"/>
    <p:sldId id="1054" r:id="rId25"/>
    <p:sldId id="1055" r:id="rId26"/>
    <p:sldId id="1056" r:id="rId27"/>
    <p:sldId id="1059" r:id="rId28"/>
    <p:sldId id="1058" r:id="rId29"/>
    <p:sldId id="1057" r:id="rId30"/>
    <p:sldId id="1121" r:id="rId31"/>
    <p:sldId id="1120" r:id="rId32"/>
    <p:sldId id="1122" r:id="rId33"/>
    <p:sldId id="1125" r:id="rId34"/>
    <p:sldId id="1126" r:id="rId35"/>
    <p:sldId id="1127" r:id="rId36"/>
    <p:sldId id="1124" r:id="rId37"/>
    <p:sldId id="1128" r:id="rId38"/>
    <p:sldId id="1129" r:id="rId39"/>
    <p:sldId id="1130" r:id="rId40"/>
    <p:sldId id="1131" r:id="rId41"/>
    <p:sldId id="1132" r:id="rId42"/>
    <p:sldId id="1133" r:id="rId43"/>
    <p:sldId id="1134" r:id="rId44"/>
    <p:sldId id="1135" r:id="rId45"/>
    <p:sldId id="1151" r:id="rId46"/>
    <p:sldId id="1137" r:id="rId47"/>
    <p:sldId id="1138" r:id="rId48"/>
    <p:sldId id="1139" r:id="rId49"/>
    <p:sldId id="1140" r:id="rId50"/>
    <p:sldId id="1141" r:id="rId51"/>
    <p:sldId id="1142" r:id="rId52"/>
    <p:sldId id="1143" r:id="rId53"/>
    <p:sldId id="1145" r:id="rId54"/>
    <p:sldId id="1146" r:id="rId55"/>
    <p:sldId id="1147" r:id="rId56"/>
    <p:sldId id="1148" r:id="rId57"/>
    <p:sldId id="1149" r:id="rId58"/>
    <p:sldId id="1150" r:id="rId59"/>
  </p:sldIdLst>
  <p:sldSz cx="9144000" cy="5143500" type="screen16x9"/>
  <p:notesSz cx="6773863" cy="9659938"/>
  <p:kinsoku lang="zh-CN" invalStChars="!),.:;?]}、。—ˇ¨〃々—～‖…’”〕〉》」』〗】∶！＂＇），．：；？］｀｜｝·" invalEndChars="([{‘“〔〈《「『〖【（［｛．·"/>
  <p:defaultTextStyle>
    <a:defPPr>
      <a:defRPr lang="zh-CN"/>
    </a:defPPr>
    <a:lvl1pPr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1pPr>
    <a:lvl2pPr marL="285479"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2pPr>
    <a:lvl3pPr marL="570957"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3pPr>
    <a:lvl4pPr marL="856436"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4pPr>
    <a:lvl5pPr marL="1141914"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5pPr>
    <a:lvl6pPr marL="1427393" algn="l" defTabSz="570957" rtl="0" eaLnBrk="1" latinLnBrk="0" hangingPunct="1">
      <a:defRPr sz="1900" kern="1200">
        <a:solidFill>
          <a:schemeClr val="tx1"/>
        </a:solidFill>
        <a:latin typeface="Times New Roman" pitchFamily="18" charset="0"/>
        <a:ea typeface="宋体" charset="-122"/>
        <a:cs typeface="+mn-cs"/>
      </a:defRPr>
    </a:lvl6pPr>
    <a:lvl7pPr marL="1712871" algn="l" defTabSz="570957" rtl="0" eaLnBrk="1" latinLnBrk="0" hangingPunct="1">
      <a:defRPr sz="1900" kern="1200">
        <a:solidFill>
          <a:schemeClr val="tx1"/>
        </a:solidFill>
        <a:latin typeface="Times New Roman" pitchFamily="18" charset="0"/>
        <a:ea typeface="宋体" charset="-122"/>
        <a:cs typeface="+mn-cs"/>
      </a:defRPr>
    </a:lvl7pPr>
    <a:lvl8pPr marL="1998350" algn="l" defTabSz="570957" rtl="0" eaLnBrk="1" latinLnBrk="0" hangingPunct="1">
      <a:defRPr sz="1900" kern="1200">
        <a:solidFill>
          <a:schemeClr val="tx1"/>
        </a:solidFill>
        <a:latin typeface="Times New Roman" pitchFamily="18" charset="0"/>
        <a:ea typeface="宋体" charset="-122"/>
        <a:cs typeface="+mn-cs"/>
      </a:defRPr>
    </a:lvl8pPr>
    <a:lvl9pPr marL="2283829" algn="l" defTabSz="570957" rtl="0" eaLnBrk="1" latinLnBrk="0" hangingPunct="1">
      <a:defRPr sz="1900"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1711">
          <p15:clr>
            <a:srgbClr val="A4A3A4"/>
          </p15:clr>
        </p15:guide>
        <p15:guide id="2" pos="2880">
          <p15:clr>
            <a:srgbClr val="A4A3A4"/>
          </p15:clr>
        </p15:guide>
      </p15:sldGuideLst>
    </p:ext>
    <p:ext uri="{2D200454-40CA-4A62-9FC3-DE9A4176ACB9}">
      <p15:notesGuideLst xmlns:p15="http://schemas.microsoft.com/office/powerpoint/2012/main">
        <p15:guide id="1" orient="horz" pos="3042">
          <p15:clr>
            <a:srgbClr val="A4A3A4"/>
          </p15:clr>
        </p15:guide>
        <p15:guide id="2" pos="213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3300"/>
    <a:srgbClr val="CC9900"/>
    <a:srgbClr val="FF9900"/>
    <a:srgbClr val="CC3300"/>
    <a:srgbClr val="CC00CC"/>
    <a:srgbClr val="003300"/>
    <a:srgbClr val="3333FF"/>
    <a:srgbClr val="FFCC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79658" autoAdjust="0"/>
  </p:normalViewPr>
  <p:slideViewPr>
    <p:cSldViewPr>
      <p:cViewPr varScale="1">
        <p:scale>
          <a:sx n="83" d="100"/>
          <a:sy n="83" d="100"/>
        </p:scale>
        <p:origin x="216" y="41"/>
      </p:cViewPr>
      <p:guideLst>
        <p:guide orient="horz" pos="1711"/>
        <p:guide pos="2880"/>
      </p:guideLst>
    </p:cSldViewPr>
  </p:slideViewPr>
  <p:outlineViewPr>
    <p:cViewPr>
      <p:scale>
        <a:sx n="33" d="100"/>
        <a:sy n="33" d="100"/>
      </p:scale>
      <p:origin x="0" y="18216"/>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38" d="100"/>
          <a:sy n="38" d="100"/>
        </p:scale>
        <p:origin x="-1542" y="-96"/>
      </p:cViewPr>
      <p:guideLst>
        <p:guide orient="horz" pos="3042"/>
        <p:guide pos="21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51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03288" y="4587875"/>
            <a:ext cx="4967287" cy="4348163"/>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75107" name="Rectangle 3"/>
          <p:cNvSpPr>
            <a:spLocks noGrp="1" noRot="1" noChangeAspect="1" noChangeArrowheads="1" noTextEdit="1"/>
          </p:cNvSpPr>
          <p:nvPr>
            <p:ph type="sldImg" idx="2"/>
          </p:nvPr>
        </p:nvSpPr>
        <p:spPr bwMode="auto">
          <a:xfrm>
            <a:off x="169863" y="725488"/>
            <a:ext cx="6434137" cy="36195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7301372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1pPr>
    <a:lvl2pPr marL="285479"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2pPr>
    <a:lvl3pPr marL="570957"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3pPr>
    <a:lvl4pPr marL="856436"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4pPr>
    <a:lvl5pPr marL="1141914"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5pPr>
    <a:lvl6pPr marL="1427393" algn="l" defTabSz="570957" rtl="0" eaLnBrk="1" latinLnBrk="0" hangingPunct="1">
      <a:defRPr sz="700" kern="1200">
        <a:solidFill>
          <a:schemeClr val="tx1"/>
        </a:solidFill>
        <a:latin typeface="+mn-lt"/>
        <a:ea typeface="+mn-ea"/>
        <a:cs typeface="+mn-cs"/>
      </a:defRPr>
    </a:lvl6pPr>
    <a:lvl7pPr marL="1712871" algn="l" defTabSz="570957" rtl="0" eaLnBrk="1" latinLnBrk="0" hangingPunct="1">
      <a:defRPr sz="700" kern="1200">
        <a:solidFill>
          <a:schemeClr val="tx1"/>
        </a:solidFill>
        <a:latin typeface="+mn-lt"/>
        <a:ea typeface="+mn-ea"/>
        <a:cs typeface="+mn-cs"/>
      </a:defRPr>
    </a:lvl7pPr>
    <a:lvl8pPr marL="1998350" algn="l" defTabSz="570957" rtl="0" eaLnBrk="1" latinLnBrk="0" hangingPunct="1">
      <a:defRPr sz="700" kern="1200">
        <a:solidFill>
          <a:schemeClr val="tx1"/>
        </a:solidFill>
        <a:latin typeface="+mn-lt"/>
        <a:ea typeface="+mn-ea"/>
        <a:cs typeface="+mn-cs"/>
      </a:defRPr>
    </a:lvl8pPr>
    <a:lvl9pPr marL="2283829" algn="l" defTabSz="570957"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Python</a:t>
            </a:r>
            <a:r>
              <a:rPr lang="zh-CN" altLang="en-US" dirty="0"/>
              <a:t>环境中，最常用的数据类型是数字和字符。</a:t>
            </a:r>
          </a:p>
        </p:txBody>
      </p:sp>
    </p:spTree>
    <p:extLst>
      <p:ext uri="{BB962C8B-B14F-4D97-AF65-F5344CB8AC3E}">
        <p14:creationId xmlns:p14="http://schemas.microsoft.com/office/powerpoint/2010/main" val="3388365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Python</a:t>
            </a:r>
            <a:r>
              <a:rPr lang="zh-CN" altLang="en-US" dirty="0"/>
              <a:t>环境中，最常用的数据类型是数字和字符。</a:t>
            </a:r>
          </a:p>
        </p:txBody>
      </p:sp>
    </p:spTree>
    <p:extLst>
      <p:ext uri="{BB962C8B-B14F-4D97-AF65-F5344CB8AC3E}">
        <p14:creationId xmlns:p14="http://schemas.microsoft.com/office/powerpoint/2010/main" val="3388365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a:t>Python</a:t>
            </a:r>
            <a:r>
              <a:rPr lang="zh-CN" altLang="en-US" dirty="0"/>
              <a:t>环境中，最常用的数据类型是数字和字符。</a:t>
            </a:r>
          </a:p>
        </p:txBody>
      </p:sp>
    </p:spTree>
    <p:extLst>
      <p:ext uri="{BB962C8B-B14F-4D97-AF65-F5344CB8AC3E}">
        <p14:creationId xmlns:p14="http://schemas.microsoft.com/office/powerpoint/2010/main" val="33883659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1514725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为什么输出没有单行刷新呢？</a:t>
            </a:r>
          </a:p>
          <a:p>
            <a:r>
              <a:rPr lang="zh-CN" altLang="en-US" dirty="0"/>
              <a:t>这是因为</a:t>
            </a:r>
            <a:r>
              <a:rPr lang="en-US" altLang="zh-CN" dirty="0"/>
              <a:t>IDLE</a:t>
            </a:r>
            <a:r>
              <a:rPr lang="zh-CN" altLang="en-US" dirty="0"/>
              <a:t>本身屏蔽了单行刷新功能，如果希望获得刷新效果，请使用控制台命令行执行</a:t>
            </a:r>
            <a:r>
              <a:rPr lang="en-US" altLang="zh-CN" dirty="0"/>
              <a:t>e4.2TextProgressBar.py</a:t>
            </a:r>
            <a:r>
              <a:rPr lang="zh-CN" altLang="en-US" dirty="0"/>
              <a:t>程序。</a:t>
            </a:r>
            <a:endParaRPr lang="en-US" altLang="zh-CN" dirty="0"/>
          </a:p>
          <a:p>
            <a:r>
              <a:rPr lang="zh-CN" altLang="en-US" dirty="0"/>
              <a:t>以</a:t>
            </a:r>
            <a:r>
              <a:rPr lang="en-US" altLang="zh-CN" dirty="0"/>
              <a:t>Windows</a:t>
            </a:r>
            <a:r>
              <a:rPr lang="zh-CN" altLang="en-US" dirty="0"/>
              <a:t>系统为例，启动命令行工具（</a:t>
            </a:r>
            <a:r>
              <a:rPr lang="en-US" altLang="zh-CN" dirty="0"/>
              <a:t>&lt;Windows</a:t>
            </a:r>
            <a:r>
              <a:rPr lang="zh-CN" altLang="en-US" dirty="0"/>
              <a:t>系统安装目录</a:t>
            </a:r>
            <a:r>
              <a:rPr lang="en-US" altLang="zh-CN" dirty="0"/>
              <a:t>&gt;\system32\cmd.exe</a:t>
            </a:r>
            <a:r>
              <a:rPr lang="zh-CN" altLang="en-US" dirty="0"/>
              <a:t>），</a:t>
            </a:r>
            <a:endParaRPr lang="en-US" altLang="zh-CN" dirty="0"/>
          </a:p>
          <a:p>
            <a:r>
              <a:rPr lang="zh-CN" altLang="en-US" dirty="0"/>
              <a:t>采用  </a:t>
            </a:r>
            <a:r>
              <a:rPr lang="en-US" altLang="zh-CN" dirty="0"/>
              <a:t>python.exe  TextProgressBar.py</a:t>
            </a:r>
            <a:endParaRPr lang="zh-CN" altLang="en-US" dirty="0"/>
          </a:p>
        </p:txBody>
      </p:sp>
    </p:spTree>
    <p:extLst>
      <p:ext uri="{BB962C8B-B14F-4D97-AF65-F5344CB8AC3E}">
        <p14:creationId xmlns:p14="http://schemas.microsoft.com/office/powerpoint/2010/main" val="4502836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4951749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8214335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71776" y="411956"/>
            <a:ext cx="6372225" cy="2957513"/>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9" descr="Light horizontal"/>
          <p:cNvSpPr>
            <a:spLocks noChangeArrowheads="1"/>
          </p:cNvSpPr>
          <p:nvPr/>
        </p:nvSpPr>
        <p:spPr bwMode="gray">
          <a:xfrm>
            <a:off x="9526" y="7146"/>
            <a:ext cx="1473200" cy="5136356"/>
          </a:xfrm>
          <a:prstGeom prst="rect">
            <a:avLst/>
          </a:prstGeom>
          <a:pattFill prst="ltHorz">
            <a:fgClr>
              <a:schemeClr val="bg2"/>
            </a:fgClr>
            <a:bgClr>
              <a:schemeClr val="bg1"/>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3082" name="Rectangle 10"/>
          <p:cNvSpPr>
            <a:spLocks noChangeArrowheads="1"/>
          </p:cNvSpPr>
          <p:nvPr/>
        </p:nvSpPr>
        <p:spPr bwMode="invGray">
          <a:xfrm>
            <a:off x="2" y="3200402"/>
            <a:ext cx="9153525" cy="827485"/>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3083" name="AutoShape 11"/>
          <p:cNvSpPr>
            <a:spLocks noChangeArrowheads="1"/>
          </p:cNvSpPr>
          <p:nvPr/>
        </p:nvSpPr>
        <p:spPr bwMode="ltGray">
          <a:xfrm>
            <a:off x="1473201" y="3829050"/>
            <a:ext cx="7137400" cy="400050"/>
          </a:xfrm>
          <a:prstGeom prst="roundRect">
            <a:avLst>
              <a:gd name="adj" fmla="val 16667"/>
            </a:avLst>
          </a:prstGeom>
          <a:solidFill>
            <a:schemeClr val="tx1"/>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3074" name="Rectangle 2"/>
          <p:cNvSpPr>
            <a:spLocks noGrp="1" noChangeArrowheads="1"/>
          </p:cNvSpPr>
          <p:nvPr>
            <p:ph type="ctrTitle"/>
          </p:nvPr>
        </p:nvSpPr>
        <p:spPr>
          <a:xfrm>
            <a:off x="1524000" y="3143252"/>
            <a:ext cx="7239000" cy="759619"/>
          </a:xfrm>
        </p:spPr>
        <p:txBody>
          <a:bodyPr/>
          <a:lstStyle>
            <a:lvl1pPr algn="l">
              <a:defRPr sz="3300" b="1">
                <a:latin typeface="华文琥珀" panose="02010800040101010101" pitchFamily="2" charset="-122"/>
                <a:ea typeface="华文琥珀" panose="02010800040101010101" pitchFamily="2" charset="-122"/>
              </a:defRPr>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1524000" y="3886200"/>
            <a:ext cx="7086600" cy="285750"/>
          </a:xfrm>
        </p:spPr>
        <p:txBody>
          <a:bodyPr/>
          <a:lstStyle>
            <a:lvl1pPr marL="0" indent="0" algn="ctr">
              <a:buFont typeface="Wingdings" panose="05000000000000000000" pitchFamily="2" charset="2"/>
              <a:buNone/>
              <a:defRPr sz="1800" b="1">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defRPr>
            </a:lvl1pPr>
          </a:lstStyle>
          <a:p>
            <a:pPr lvl="0"/>
            <a:r>
              <a:rPr lang="zh-CN" altLang="en-US" noProof="0"/>
              <a:t>单击此处编辑母版副标题样式</a:t>
            </a:r>
            <a:endParaRPr lang="en-US" altLang="zh-CN" noProof="0" dirty="0"/>
          </a:p>
        </p:txBody>
      </p:sp>
      <p:sp>
        <p:nvSpPr>
          <p:cNvPr id="3076" name="Rectangle 4"/>
          <p:cNvSpPr>
            <a:spLocks noGrp="1" noChangeArrowheads="1"/>
          </p:cNvSpPr>
          <p:nvPr>
            <p:ph type="dt" sz="half" idx="2"/>
          </p:nvPr>
        </p:nvSpPr>
        <p:spPr>
          <a:xfrm>
            <a:off x="457200" y="4857752"/>
            <a:ext cx="2133600" cy="183356"/>
          </a:xfrm>
        </p:spPr>
        <p:txBody>
          <a:bodyPr/>
          <a:lstStyle>
            <a:lvl1pPr>
              <a:defRPr sz="900"/>
            </a:lvl1pPr>
          </a:lstStyle>
          <a:p>
            <a:endParaRPr lang="en-US" altLang="zh-CN"/>
          </a:p>
        </p:txBody>
      </p:sp>
      <p:sp>
        <p:nvSpPr>
          <p:cNvPr id="3077" name="Rectangle 5"/>
          <p:cNvSpPr>
            <a:spLocks noGrp="1" noChangeArrowheads="1"/>
          </p:cNvSpPr>
          <p:nvPr>
            <p:ph type="ftr" sz="quarter" idx="3"/>
          </p:nvPr>
        </p:nvSpPr>
        <p:spPr>
          <a:xfrm>
            <a:off x="3124200" y="4857752"/>
            <a:ext cx="2895600" cy="183356"/>
          </a:xfrm>
        </p:spPr>
        <p:txBody>
          <a:bodyPr/>
          <a:lstStyle>
            <a:lvl1pPr>
              <a:defRPr sz="900"/>
            </a:lvl1pPr>
          </a:lstStyle>
          <a:p>
            <a:endParaRPr lang="en-US" altLang="zh-CN"/>
          </a:p>
        </p:txBody>
      </p:sp>
      <p:sp>
        <p:nvSpPr>
          <p:cNvPr id="3078" name="Rectangle 6"/>
          <p:cNvSpPr>
            <a:spLocks noGrp="1" noChangeArrowheads="1"/>
          </p:cNvSpPr>
          <p:nvPr>
            <p:ph type="sldNum" sz="quarter" idx="4"/>
          </p:nvPr>
        </p:nvSpPr>
        <p:spPr>
          <a:xfrm>
            <a:off x="6553200" y="4857752"/>
            <a:ext cx="2133600" cy="183356"/>
          </a:xfrm>
        </p:spPr>
        <p:txBody>
          <a:bodyPr/>
          <a:lstStyle>
            <a:lvl1pPr>
              <a:defRPr sz="900"/>
            </a:lvl1pPr>
          </a:lstStyle>
          <a:p>
            <a:fld id="{5487D431-18E7-4504-9CA3-7A8406701EA1}" type="slidenum">
              <a:rPr lang="en-US" altLang="zh-CN"/>
              <a:pPr/>
              <a:t>‹#›</a:t>
            </a:fld>
            <a:endParaRPr lang="en-US" altLang="zh-CN"/>
          </a:p>
        </p:txBody>
      </p:sp>
    </p:spTree>
    <p:extLst>
      <p:ext uri="{BB962C8B-B14F-4D97-AF65-F5344CB8AC3E}">
        <p14:creationId xmlns:p14="http://schemas.microsoft.com/office/powerpoint/2010/main" val="1382690298"/>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alpha val="3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1">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b="1">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defRPr>
            </a:lvl2pPr>
            <a:lvl3pPr>
              <a:defRPr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3pPr>
            <a:lvl4pPr>
              <a:defRPr b="1">
                <a:effectLst>
                  <a:outerShdw blurRad="38100" dist="38100" dir="2700000" algn="tl">
                    <a:srgbClr val="000000">
                      <a:alpha val="43137"/>
                    </a:srgbClr>
                  </a:outerShdw>
                </a:effectLst>
                <a:latin typeface="楷体" panose="02010609060101010101" pitchFamily="49" charset="-122"/>
                <a:ea typeface="楷体" panose="02010609060101010101" pitchFamily="49" charset="-122"/>
              </a:defRPr>
            </a:lvl4pPr>
            <a:lvl5pPr>
              <a:defRPr b="1">
                <a:effectLst>
                  <a:outerShdw blurRad="38100" dist="38100" dir="2700000" algn="tl">
                    <a:srgbClr val="000000">
                      <a:alpha val="43137"/>
                    </a:srgbClr>
                  </a:outerShdw>
                </a:effectLst>
                <a:latin typeface="仿宋" panose="02010609060101010101" pitchFamily="49" charset="-122"/>
                <a:ea typeface="仿宋"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5D5F21E-5FE6-4FB1-868C-C8EDB34D8309}" type="slidenum">
              <a:rPr lang="en-US" altLang="zh-CN"/>
              <a:pPr/>
              <a:t>‹#›</a:t>
            </a:fld>
            <a:endParaRPr lang="en-US" altLang="zh-CN"/>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392" y="4785998"/>
            <a:ext cx="1787352" cy="336860"/>
          </a:xfrm>
          <a:prstGeom prst="rect">
            <a:avLst/>
          </a:prstGeom>
        </p:spPr>
      </p:pic>
      <p:pic>
        <p:nvPicPr>
          <p:cNvPr id="8" name="图片 7"/>
          <p:cNvPicPr>
            <a:picLocks noChangeAspect="1"/>
          </p:cNvPicPr>
          <p:nvPr/>
        </p:nvPicPr>
        <p:blipFill>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7963053" y="0"/>
            <a:ext cx="1189261" cy="519522"/>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4149762876"/>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B9A7A53-8BC2-405E-9D30-836DFB285339}" type="slidenum">
              <a:rPr lang="en-US" altLang="zh-CN"/>
              <a:pPr/>
              <a:t>‹#›</a:t>
            </a:fld>
            <a:endParaRPr lang="en-US" altLang="zh-CN"/>
          </a:p>
        </p:txBody>
      </p:sp>
      <p:pic>
        <p:nvPicPr>
          <p:cNvPr id="6" name="图片 5"/>
          <p:cNvPicPr>
            <a:picLocks noChangeAspect="1"/>
          </p:cNvPicPr>
          <p:nvPr userDrawn="1"/>
        </p:nvPicPr>
        <p:blipFill>
          <a:blip r:embed="rId2" cstate="print">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7963052" y="0"/>
            <a:ext cx="1189261" cy="483518"/>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2569921992"/>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922C990A-D52E-426C-908F-A662160ACCF3}" type="slidenum">
              <a:rPr lang="en-US" altLang="zh-CN"/>
              <a:pPr/>
              <a:t>‹#›</a:t>
            </a:fld>
            <a:endParaRPr lang="en-US" altLang="zh-CN"/>
          </a:p>
        </p:txBody>
      </p:sp>
      <p:pic>
        <p:nvPicPr>
          <p:cNvPr id="5" name="图片 4"/>
          <p:cNvPicPr>
            <a:picLocks noChangeAspect="1"/>
          </p:cNvPicPr>
          <p:nvPr userDrawn="1"/>
        </p:nvPicPr>
        <p:blipFill>
          <a:blip r:embed="rId2" cstate="print">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7963052" y="0"/>
            <a:ext cx="1189261" cy="483518"/>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2540584344"/>
      </p:ext>
    </p:extLst>
  </p:cSld>
  <p:clrMapOvr>
    <a:masterClrMapping/>
  </p:clrMapOvr>
  <p:transition spd="slow">
    <p:wipe dir="d"/>
  </p:transition>
</p:sldLayout>
</file>

<file path=ppt/slideMasters/_rels/slideMaster1.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slideLayout" Target="../slideLayouts/slideLayout3.xml"/><Relationship Id="rId7" Type="http://schemas.openxmlformats.org/officeDocument/2006/relationships/image" Target="../media/image2.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gif"/><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descr="Light horizontal"/>
          <p:cNvSpPr>
            <a:spLocks noChangeArrowheads="1"/>
          </p:cNvSpPr>
          <p:nvPr/>
        </p:nvSpPr>
        <p:spPr bwMode="gray">
          <a:xfrm>
            <a:off x="-9525" y="0"/>
            <a:ext cx="481013" cy="5143500"/>
          </a:xfrm>
          <a:prstGeom prst="rect">
            <a:avLst/>
          </a:prstGeom>
          <a:pattFill prst="ltHorz">
            <a:fgClr>
              <a:schemeClr val="bg2"/>
            </a:fgClr>
            <a:bgClr>
              <a:schemeClr val="bg1"/>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1032" name="Rectangle 8"/>
          <p:cNvSpPr>
            <a:spLocks noChangeArrowheads="1"/>
          </p:cNvSpPr>
          <p:nvPr/>
        </p:nvSpPr>
        <p:spPr bwMode="gray">
          <a:xfrm>
            <a:off x="2" y="0"/>
            <a:ext cx="9153525" cy="514350"/>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zh-CN" altLang="zh-CN" sz="1425"/>
          </a:p>
        </p:txBody>
      </p:sp>
      <p:sp>
        <p:nvSpPr>
          <p:cNvPr id="1033" name="AutoShape 9"/>
          <p:cNvSpPr>
            <a:spLocks noChangeArrowheads="1"/>
          </p:cNvSpPr>
          <p:nvPr/>
        </p:nvSpPr>
        <p:spPr bwMode="ltGray">
          <a:xfrm>
            <a:off x="304800" y="216696"/>
            <a:ext cx="7670800" cy="483394"/>
          </a:xfrm>
          <a:prstGeom prst="roundRect">
            <a:avLst>
              <a:gd name="adj" fmla="val 16667"/>
            </a:avLst>
          </a:prstGeom>
          <a:solidFill>
            <a:schemeClr val="tx1"/>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1027" name="Rectangle 3"/>
          <p:cNvSpPr>
            <a:spLocks noGrp="1" noChangeArrowheads="1"/>
          </p:cNvSpPr>
          <p:nvPr>
            <p:ph type="body" idx="1"/>
          </p:nvPr>
        </p:nvSpPr>
        <p:spPr bwMode="auto">
          <a:xfrm>
            <a:off x="457200" y="807244"/>
            <a:ext cx="8229600" cy="3936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marL="557213" lvl="1" indent="-214313" algn="l" rtl="0" eaLnBrk="1" fontAlgn="base" hangingPunct="1">
              <a:spcBef>
                <a:spcPct val="20000"/>
              </a:spcBef>
              <a:spcAft>
                <a:spcPct val="0"/>
              </a:spcAft>
              <a:buClr>
                <a:schemeClr val="accent1"/>
              </a:buClr>
              <a:buFont typeface="Wingdings" panose="05000000000000000000" pitchFamily="2" charset="2"/>
              <a:buChar char="§"/>
            </a:pPr>
            <a:r>
              <a:rPr lang="zh-CN" altLang="en-US" dirty="0"/>
              <a:t>第二级</a:t>
            </a:r>
          </a:p>
          <a:p>
            <a:pPr marL="857250" lvl="2" indent="-171450" algn="l" rtl="0" eaLnBrk="1" fontAlgn="base" hangingPunct="1">
              <a:spcBef>
                <a:spcPct val="20000"/>
              </a:spcBef>
              <a:spcAft>
                <a:spcPct val="0"/>
              </a:spcAft>
              <a:buClr>
                <a:schemeClr val="tx1"/>
              </a:buClr>
              <a:buChar char="•"/>
            </a:pPr>
            <a:r>
              <a:rPr lang="zh-CN" altLang="en-US" dirty="0"/>
              <a:t>第三级</a:t>
            </a:r>
          </a:p>
          <a:p>
            <a:pPr marL="1200150" lvl="3" indent="-171450" algn="l" rtl="0" eaLnBrk="1" fontAlgn="base" hangingPunct="1">
              <a:spcBef>
                <a:spcPct val="20000"/>
              </a:spcBef>
              <a:spcAft>
                <a:spcPct val="0"/>
              </a:spcAft>
              <a:buChar char="–"/>
            </a:pPr>
            <a:r>
              <a:rPr lang="zh-CN" altLang="en-US" dirty="0"/>
              <a:t>第四级</a:t>
            </a:r>
          </a:p>
          <a:p>
            <a:pPr lvl="4"/>
            <a:r>
              <a:rPr lang="zh-CN" altLang="en-US" dirty="0"/>
              <a:t>第五级</a:t>
            </a:r>
            <a:endParaRPr lang="en-US" altLang="zh-CN" dirty="0"/>
          </a:p>
        </p:txBody>
      </p:sp>
      <p:sp>
        <p:nvSpPr>
          <p:cNvPr id="1028" name="Rectangle 4"/>
          <p:cNvSpPr>
            <a:spLocks noGrp="1" noChangeArrowheads="1"/>
          </p:cNvSpPr>
          <p:nvPr>
            <p:ph type="dt" sz="half" idx="2"/>
          </p:nvPr>
        </p:nvSpPr>
        <p:spPr bwMode="auto">
          <a:xfrm>
            <a:off x="457200" y="4800602"/>
            <a:ext cx="2133600"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3124200" y="4800602"/>
            <a:ext cx="2895600"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6553200" y="4800602"/>
            <a:ext cx="2133600"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a:ea typeface="宋体" panose="02010600030101010101" pitchFamily="2" charset="-122"/>
              </a:defRPr>
            </a:lvl1pPr>
          </a:lstStyle>
          <a:p>
            <a:fld id="{C6AB6183-1F23-4D52-AA19-BCDBDA330548}" type="slidenum">
              <a:rPr lang="en-US" altLang="zh-CN"/>
              <a:pPr/>
              <a:t>‹#›</a:t>
            </a:fld>
            <a:endParaRPr lang="en-US" altLang="zh-CN"/>
          </a:p>
        </p:txBody>
      </p:sp>
      <p:sp>
        <p:nvSpPr>
          <p:cNvPr id="1026" name="Rectangle 2"/>
          <p:cNvSpPr>
            <a:spLocks noGrp="1" noChangeArrowheads="1"/>
          </p:cNvSpPr>
          <p:nvPr>
            <p:ph type="title"/>
          </p:nvPr>
        </p:nvSpPr>
        <p:spPr bwMode="white">
          <a:xfrm>
            <a:off x="457200" y="239316"/>
            <a:ext cx="7391400"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037" name="Text Box 13"/>
          <p:cNvSpPr txBox="1">
            <a:spLocks noChangeArrowheads="1"/>
          </p:cNvSpPr>
          <p:nvPr/>
        </p:nvSpPr>
        <p:spPr bwMode="white">
          <a:xfrm>
            <a:off x="8153400" y="196454"/>
            <a:ext cx="990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500" b="1">
                <a:solidFill>
                  <a:schemeClr val="bg1"/>
                </a:solidFill>
                <a:ea typeface="宋体" panose="02010600030101010101" pitchFamily="2" charset="-122"/>
              </a:rPr>
              <a:t>LOGO</a:t>
            </a:r>
          </a:p>
        </p:txBody>
      </p:sp>
      <p:sp>
        <p:nvSpPr>
          <p:cNvPr id="1038" name="AutoShape 14"/>
          <p:cNvSpPr>
            <a:spLocks noChangeArrowheads="1"/>
          </p:cNvSpPr>
          <p:nvPr/>
        </p:nvSpPr>
        <p:spPr bwMode="gray">
          <a:xfrm rot="5400000">
            <a:off x="8492332" y="-255190"/>
            <a:ext cx="204788" cy="860425"/>
          </a:xfrm>
          <a:prstGeom prst="moon">
            <a:avLst>
              <a:gd name="adj" fmla="val 21208"/>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pic>
        <p:nvPicPr>
          <p:cNvPr id="12" name="图片 11"/>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392" y="4785998"/>
            <a:ext cx="1787352" cy="336860"/>
          </a:xfrm>
          <a:prstGeom prst="rect">
            <a:avLst/>
          </a:prstGeom>
        </p:spPr>
      </p:pic>
      <p:pic>
        <p:nvPicPr>
          <p:cNvPr id="13" name="图片 12">
            <a:extLst>
              <a:ext uri="{FF2B5EF4-FFF2-40B4-BE49-F238E27FC236}">
                <a16:creationId xmlns:a16="http://schemas.microsoft.com/office/drawing/2014/main" id="{02871C13-38BE-41B8-9F34-F89E47C31606}"/>
              </a:ext>
            </a:extLst>
          </p:cNvPr>
          <p:cNvPicPr>
            <a:picLocks noChangeAspect="1"/>
          </p:cNvPicPr>
          <p:nvPr userDrawn="1"/>
        </p:nvPicPr>
        <p:blipFill>
          <a:blip r:embed="rId7" cstate="print">
            <a:extLst>
              <a:ext uri="{BEBA8EAE-BF5A-486C-A8C5-ECC9F3942E4B}">
                <a14:imgProps xmlns:a14="http://schemas.microsoft.com/office/drawing/2010/main">
                  <a14:imgLayer r:embed="rId8">
                    <a14:imgEffect>
                      <a14:artisticGlowDiffused/>
                    </a14:imgEffect>
                  </a14:imgLayer>
                </a14:imgProps>
              </a:ext>
              <a:ext uri="{28A0092B-C50C-407E-A947-70E740481C1C}">
                <a14:useLocalDpi xmlns:a14="http://schemas.microsoft.com/office/drawing/2010/main" val="0"/>
              </a:ext>
            </a:extLst>
          </a:blip>
          <a:stretch>
            <a:fillRect/>
          </a:stretch>
        </p:blipFill>
        <p:spPr>
          <a:xfrm>
            <a:off x="7963053" y="0"/>
            <a:ext cx="1189261" cy="519522"/>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290961732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2" r:id="rId3"/>
    <p:sldLayoutId id="2147483803" r:id="rId4"/>
  </p:sldLayoutIdLst>
  <p:transition spd="slow">
    <p:wipe dir="d"/>
  </p:transition>
  <p:txStyles>
    <p:titleStyle>
      <a:lvl1pPr algn="ctr" rtl="0" eaLnBrk="1" fontAlgn="base" hangingPunct="1">
        <a:spcBef>
          <a:spcPct val="0"/>
        </a:spcBef>
        <a:spcAft>
          <a:spcPct val="0"/>
        </a:spcAft>
        <a:defRPr lang="en-US" altLang="zh-CN" sz="27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p:titleStyle>
    <p:body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dirty="0" smtClean="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dirty="0" smtClean="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dirty="0" smtClean="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dirty="0" smtClean="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effectLst>
            <a:outerShdw blurRad="50800" dist="38100" dir="2700000" algn="tl" rotWithShape="0">
              <a:prstClr val="black">
                <a:alpha val="40000"/>
              </a:prstClr>
            </a:outerShdw>
          </a:effectLst>
        </p:spPr>
        <p:txBody>
          <a:bodyPr/>
          <a:lstStyle/>
          <a:p>
            <a:r>
              <a:rPr lang="en-US" altLang="zh-CN" sz="3600" dirty="0"/>
              <a:t>Python</a:t>
            </a:r>
            <a:r>
              <a:rPr lang="zh-CN" altLang="en-US" sz="3600" dirty="0"/>
              <a:t>玩转大数据</a:t>
            </a:r>
            <a:endParaRPr lang="zh-CN" altLang="en-US" sz="3600" dirty="0">
              <a:solidFill>
                <a:srgbClr val="FFFF00"/>
              </a:solidFill>
              <a:effectLst>
                <a:outerShdw blurRad="38100" dist="38100" dir="2700000" algn="tl">
                  <a:srgbClr val="000000">
                    <a:alpha val="43137"/>
                  </a:srgbClr>
                </a:outerShdw>
              </a:effectLst>
            </a:endParaRPr>
          </a:p>
        </p:txBody>
      </p:sp>
      <p:sp>
        <p:nvSpPr>
          <p:cNvPr id="3" name="副标题 2"/>
          <p:cNvSpPr>
            <a:spLocks noGrp="1"/>
          </p:cNvSpPr>
          <p:nvPr>
            <p:ph type="subTitle" idx="1"/>
          </p:nvPr>
        </p:nvSpPr>
        <p:spPr>
          <a:xfrm>
            <a:off x="1524000" y="3867894"/>
            <a:ext cx="7086600" cy="360040"/>
          </a:xfrm>
          <a:effectLst>
            <a:reflection blurRad="25400" stA="41000" endPos="72000" dir="5400000" sy="-100000" algn="bl" rotWithShape="0"/>
          </a:effectLst>
        </p:spPr>
        <p:txBody>
          <a:bodyPr/>
          <a:lstStyle/>
          <a:p>
            <a:pPr algn="r"/>
            <a:r>
              <a:rPr lang="zh-CN" altLang="en-US" dirty="0">
                <a:solidFill>
                  <a:srgbClr val="FF9900"/>
                </a:solidFill>
                <a:latin typeface="华文隶书" panose="02010800040101010101" pitchFamily="2" charset="-122"/>
                <a:ea typeface="华文隶书" panose="02010800040101010101" pitchFamily="2" charset="-122"/>
              </a:rPr>
              <a:t>计算机基础教育研究所</a:t>
            </a:r>
            <a:r>
              <a:rPr lang="en-US" altLang="zh-CN" dirty="0">
                <a:solidFill>
                  <a:srgbClr val="FF9900"/>
                </a:solidFill>
                <a:latin typeface="华文隶书" panose="02010800040101010101" pitchFamily="2" charset="-122"/>
                <a:ea typeface="华文隶书" panose="02010800040101010101" pitchFamily="2" charset="-122"/>
              </a:rPr>
              <a:t>--2018.3</a:t>
            </a:r>
            <a:endParaRPr lang="zh-CN" altLang="en-US" dirty="0">
              <a:solidFill>
                <a:srgbClr val="FF9900"/>
              </a:solidFill>
              <a:latin typeface="华文隶书" panose="02010800040101010101" pitchFamily="2" charset="-122"/>
              <a:ea typeface="华文隶书" panose="02010800040101010101" pitchFamily="2" charset="-122"/>
            </a:endParaRPr>
          </a:p>
        </p:txBody>
      </p:sp>
      <p:pic>
        <p:nvPicPr>
          <p:cNvPr id="4" name="图片 3"/>
          <p:cNvPicPr>
            <a:picLocks noChangeAspect="1"/>
          </p:cNvPicPr>
          <p:nvPr/>
        </p:nvPicPr>
        <p:blipFill>
          <a:blip r:embed="rId2" cstate="print"/>
          <a:stretch>
            <a:fillRect/>
          </a:stretch>
        </p:blipFill>
        <p:spPr>
          <a:xfrm>
            <a:off x="6444324" y="44625"/>
            <a:ext cx="2664183" cy="670619"/>
          </a:xfrm>
          <a:prstGeom prst="rect">
            <a:avLst/>
          </a:prstGeom>
        </p:spPr>
      </p:pic>
    </p:spTree>
    <p:extLst>
      <p:ext uri="{BB962C8B-B14F-4D97-AF65-F5344CB8AC3E}">
        <p14:creationId xmlns:p14="http://schemas.microsoft.com/office/powerpoint/2010/main" val="4013806041"/>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233910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数字类型转换</a:t>
            </a:r>
          </a:p>
        </p:txBody>
      </p:sp>
      <p:sp>
        <p:nvSpPr>
          <p:cNvPr id="4" name="TextBox 2"/>
          <p:cNvSpPr txBox="1">
            <a:spLocks noChangeArrowheads="1"/>
          </p:cNvSpPr>
          <p:nvPr/>
        </p:nvSpPr>
        <p:spPr bwMode="auto">
          <a:xfrm>
            <a:off x="430214" y="1269206"/>
            <a:ext cx="86058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buClr>
                <a:srgbClr val="0066FF"/>
              </a:buClr>
              <a:buFont typeface="Wingdings" pitchFamily="2" charset="2"/>
              <a:buChar char="n"/>
            </a:pPr>
            <a:r>
              <a:rPr lang="zh-CN" altLang="en-US" sz="1800" dirty="0">
                <a:latin typeface="微软雅黑" pitchFamily="34" charset="-122"/>
                <a:ea typeface="微软雅黑" pitchFamily="34" charset="-122"/>
              </a:rPr>
              <a:t>三种类型可以相互转换</a:t>
            </a:r>
            <a:endParaRPr lang="en-US" altLang="zh-CN" sz="1800" dirty="0">
              <a:latin typeface="微软雅黑" pitchFamily="34" charset="-122"/>
              <a:ea typeface="微软雅黑" pitchFamily="34" charset="-122"/>
            </a:endParaRPr>
          </a:p>
          <a:p>
            <a:pPr eaLnBrk="1" hangingPunct="1"/>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   函数：</a:t>
            </a:r>
            <a:r>
              <a:rPr lang="en-US" altLang="zh-CN" sz="1800" dirty="0" err="1">
                <a:latin typeface="微软雅黑" pitchFamily="34" charset="-122"/>
                <a:ea typeface="微软雅黑" pitchFamily="34" charset="-122"/>
              </a:rPr>
              <a:t>int</a:t>
            </a:r>
            <a:r>
              <a:rPr lang="en-US" altLang="zh-CN" sz="1800" dirty="0">
                <a:latin typeface="微软雅黑" pitchFamily="34" charset="-122"/>
                <a:ea typeface="微软雅黑" pitchFamily="34" charset="-122"/>
              </a:rPr>
              <a:t>(), float(), complex()</a:t>
            </a:r>
          </a:p>
          <a:p>
            <a:pPr lvl="1" algn="just" eaLnBrk="1" hangingPunct="1">
              <a:buClr>
                <a:srgbClr val="0066FF"/>
              </a:buClr>
              <a:buFont typeface="Wingdings" pitchFamily="2" charset="2"/>
              <a:buChar char="n"/>
            </a:pPr>
            <a:r>
              <a:rPr lang="zh-CN" altLang="en-US" sz="1800" dirty="0">
                <a:latin typeface="微软雅黑" pitchFamily="34" charset="-122"/>
                <a:ea typeface="微软雅黑" pitchFamily="34" charset="-122"/>
              </a:rPr>
              <a:t>示例：</a:t>
            </a:r>
            <a:endParaRPr lang="en-US" altLang="zh-CN" sz="1800" dirty="0">
              <a:latin typeface="微软雅黑" pitchFamily="34" charset="-122"/>
              <a:ea typeface="微软雅黑" pitchFamily="34" charset="-122"/>
            </a:endParaRPr>
          </a:p>
          <a:p>
            <a:pPr marL="1143000" lvl="2" indent="-228600" algn="just" eaLnBrk="1" hangingPunct="1">
              <a:buClr>
                <a:srgbClr val="0066FF"/>
              </a:buClr>
              <a:buFont typeface="Wingdings" pitchFamily="2" charset="2"/>
              <a:buChar char="n"/>
            </a:pPr>
            <a:r>
              <a:rPr lang="en-US" altLang="zh-CN" sz="1800" dirty="0">
                <a:latin typeface="微软雅黑" pitchFamily="34" charset="-122"/>
                <a:ea typeface="微软雅黑" pitchFamily="34" charset="-122"/>
              </a:rPr>
              <a:t> </a:t>
            </a:r>
            <a:r>
              <a:rPr lang="en-US" altLang="zh-CN" sz="1800" dirty="0" err="1">
                <a:latin typeface="微软雅黑" pitchFamily="34" charset="-122"/>
                <a:ea typeface="微软雅黑" pitchFamily="34" charset="-122"/>
              </a:rPr>
              <a:t>int</a:t>
            </a:r>
            <a:r>
              <a:rPr lang="en-US" altLang="zh-CN" sz="1800" dirty="0">
                <a:latin typeface="微软雅黑" pitchFamily="34" charset="-122"/>
                <a:ea typeface="微软雅黑" pitchFamily="34" charset="-122"/>
              </a:rPr>
              <a:t>(4.5) = 4 </a:t>
            </a:r>
            <a:r>
              <a:rPr lang="zh-CN" altLang="en-US" sz="1800" dirty="0">
                <a:latin typeface="微软雅黑" pitchFamily="34" charset="-122"/>
                <a:ea typeface="微软雅黑" pitchFamily="34" charset="-122"/>
              </a:rPr>
              <a:t>（直接去掉小数部分）</a:t>
            </a:r>
            <a:endParaRPr lang="en-US" altLang="zh-CN" sz="1800" dirty="0">
              <a:latin typeface="微软雅黑" pitchFamily="34" charset="-122"/>
              <a:ea typeface="微软雅黑" pitchFamily="34" charset="-122"/>
            </a:endParaRPr>
          </a:p>
          <a:p>
            <a:pPr marL="1143000" lvl="2" indent="-228600" algn="just" eaLnBrk="1" hangingPunct="1">
              <a:buClr>
                <a:srgbClr val="0066FF"/>
              </a:buClr>
              <a:buFont typeface="Wingdings" pitchFamily="2" charset="2"/>
              <a:buChar char="n"/>
            </a:pPr>
            <a:r>
              <a:rPr lang="en-US" altLang="zh-CN" sz="1800" dirty="0">
                <a:latin typeface="微软雅黑" pitchFamily="34" charset="-122"/>
                <a:ea typeface="微软雅黑" pitchFamily="34" charset="-122"/>
              </a:rPr>
              <a:t> float(4) = 4.0 </a:t>
            </a:r>
            <a:r>
              <a:rPr lang="zh-CN" altLang="en-US" sz="1800" dirty="0">
                <a:latin typeface="微软雅黑" pitchFamily="34" charset="-122"/>
                <a:ea typeface="微软雅黑" pitchFamily="34" charset="-122"/>
              </a:rPr>
              <a:t>（增加小数部分）</a:t>
            </a:r>
            <a:endParaRPr lang="en-US" altLang="zh-CN" sz="1800" dirty="0">
              <a:latin typeface="微软雅黑" pitchFamily="34" charset="-122"/>
              <a:ea typeface="微软雅黑" pitchFamily="34" charset="-122"/>
            </a:endParaRPr>
          </a:p>
          <a:p>
            <a:pPr marL="1143000" lvl="2" indent="-228600" algn="just" eaLnBrk="1" hangingPunct="1">
              <a:buClr>
                <a:srgbClr val="0066FF"/>
              </a:buClr>
              <a:buFont typeface="Wingdings" pitchFamily="2" charset="2"/>
              <a:buChar char="n"/>
            </a:pPr>
            <a:r>
              <a:rPr lang="en-US" altLang="zh-CN" sz="1800" dirty="0">
                <a:latin typeface="微软雅黑" pitchFamily="34" charset="-122"/>
                <a:ea typeface="微软雅黑" pitchFamily="34" charset="-122"/>
              </a:rPr>
              <a:t> complex(4) = 4 + 0J</a:t>
            </a:r>
          </a:p>
        </p:txBody>
      </p:sp>
      <p:sp>
        <p:nvSpPr>
          <p:cNvPr id="5" name="TextBox 2"/>
          <p:cNvSpPr txBox="1">
            <a:spLocks noChangeArrowheads="1"/>
          </p:cNvSpPr>
          <p:nvPr/>
        </p:nvSpPr>
        <p:spPr bwMode="auto">
          <a:xfrm>
            <a:off x="428596" y="2928940"/>
            <a:ext cx="860583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函数：</a:t>
            </a:r>
            <a:r>
              <a:rPr lang="en-US" altLang="zh-CN" sz="1800" dirty="0">
                <a:latin typeface="微软雅黑" pitchFamily="34" charset="-122"/>
                <a:ea typeface="微软雅黑" pitchFamily="34" charset="-122"/>
              </a:rPr>
              <a:t>type(x)</a:t>
            </a:r>
            <a:r>
              <a:rPr lang="zh-CN" altLang="en-US" sz="1800" dirty="0">
                <a:latin typeface="微软雅黑" pitchFamily="34" charset="-122"/>
                <a:ea typeface="微软雅黑" pitchFamily="34" charset="-122"/>
              </a:rPr>
              <a:t>，返回</a:t>
            </a:r>
            <a:r>
              <a:rPr lang="en-US" altLang="zh-CN" sz="1800" dirty="0">
                <a:latin typeface="微软雅黑" pitchFamily="34" charset="-122"/>
                <a:ea typeface="微软雅黑" pitchFamily="34" charset="-122"/>
              </a:rPr>
              <a:t>x</a:t>
            </a:r>
            <a:r>
              <a:rPr lang="zh-CN" altLang="en-US" sz="1800" dirty="0">
                <a:latin typeface="微软雅黑" pitchFamily="34" charset="-122"/>
                <a:ea typeface="微软雅黑" pitchFamily="34" charset="-122"/>
              </a:rPr>
              <a:t>的类型，适用于所有类型的判断</a:t>
            </a:r>
            <a:endParaRPr lang="en-US" altLang="zh-CN" sz="1800" dirty="0">
              <a:latin typeface="微软雅黑" pitchFamily="34" charset="-122"/>
              <a:ea typeface="微软雅黑" pitchFamily="34" charset="-122"/>
            </a:endParaRPr>
          </a:p>
          <a:p>
            <a:pPr lvl="1"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示例：</a:t>
            </a:r>
            <a:endParaRPr lang="en-US" altLang="zh-CN" sz="1800" dirty="0">
              <a:latin typeface="微软雅黑" pitchFamily="34" charset="-122"/>
              <a:ea typeface="微软雅黑" pitchFamily="34" charset="-122"/>
            </a:endParaRP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71670" y="3500444"/>
            <a:ext cx="2990850" cy="1169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03159070"/>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18437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math</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库：</a:t>
            </a:r>
          </a:p>
        </p:txBody>
      </p:sp>
      <p:sp>
        <p:nvSpPr>
          <p:cNvPr id="4" name="TextBox 2">
            <a:extLst>
              <a:ext uri="{FF2B5EF4-FFF2-40B4-BE49-F238E27FC236}">
                <a16:creationId xmlns:a16="http://schemas.microsoft.com/office/drawing/2014/main" id="{CFB18D7F-26AD-4884-964D-D6746A9227A4}"/>
              </a:ext>
            </a:extLst>
          </p:cNvPr>
          <p:cNvSpPr txBox="1">
            <a:spLocks noChangeArrowheads="1"/>
          </p:cNvSpPr>
          <p:nvPr/>
        </p:nvSpPr>
        <p:spPr bwMode="auto">
          <a:xfrm>
            <a:off x="611560" y="1326167"/>
            <a:ext cx="842493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0" lvl="1" indent="357188" algn="just" eaLnBrk="1" hangingPunct="1">
              <a:buClr>
                <a:srgbClr val="0066FF"/>
              </a:buClr>
              <a:buFont typeface="Wingdings" pitchFamily="2" charset="2"/>
              <a:buChar char="n"/>
            </a:pPr>
            <a:r>
              <a:rPr lang="en-US" altLang="zh-CN" sz="1600" dirty="0">
                <a:latin typeface="微软雅黑" pitchFamily="34" charset="-122"/>
                <a:ea typeface="微软雅黑" pitchFamily="34" charset="-122"/>
              </a:rPr>
              <a:t>math</a:t>
            </a:r>
            <a:r>
              <a:rPr lang="zh-CN" altLang="zh-CN" sz="1600" dirty="0">
                <a:latin typeface="微软雅黑" pitchFamily="34" charset="-122"/>
                <a:ea typeface="微软雅黑" pitchFamily="34" charset="-122"/>
              </a:rPr>
              <a:t>库是</a:t>
            </a:r>
            <a:r>
              <a:rPr lang="en-US" altLang="zh-CN" sz="1600" dirty="0">
                <a:latin typeface="微软雅黑" pitchFamily="34" charset="-122"/>
                <a:ea typeface="微软雅黑" pitchFamily="34" charset="-122"/>
              </a:rPr>
              <a:t>Python</a:t>
            </a:r>
            <a:r>
              <a:rPr lang="zh-CN" altLang="zh-CN" sz="1600" dirty="0">
                <a:latin typeface="微软雅黑" pitchFamily="34" charset="-122"/>
                <a:ea typeface="微软雅黑" pitchFamily="34" charset="-122"/>
              </a:rPr>
              <a:t>提供的内置数学类函数库</a:t>
            </a:r>
            <a:endParaRPr lang="zh-CN" altLang="en-US" sz="1600" dirty="0">
              <a:latin typeface="微软雅黑" pitchFamily="34" charset="-122"/>
              <a:ea typeface="微软雅黑" pitchFamily="34" charset="-122"/>
            </a:endParaRPr>
          </a:p>
          <a:p>
            <a:pPr marL="0" lvl="1" indent="357188" algn="just" eaLnBrk="1" hangingPunct="1">
              <a:buClr>
                <a:srgbClr val="0066FF"/>
              </a:buClr>
              <a:buFont typeface="Wingdings" pitchFamily="2" charset="2"/>
              <a:buChar char="n"/>
            </a:pPr>
            <a:r>
              <a:rPr lang="en-US" altLang="zh-CN" sz="1600" dirty="0">
                <a:latin typeface="微软雅黑" pitchFamily="34" charset="-122"/>
                <a:ea typeface="微软雅黑" pitchFamily="34" charset="-122"/>
              </a:rPr>
              <a:t>math</a:t>
            </a:r>
            <a:r>
              <a:rPr lang="zh-CN" altLang="zh-CN" sz="1600" dirty="0">
                <a:latin typeface="微软雅黑" pitchFamily="34" charset="-122"/>
                <a:ea typeface="微软雅黑" pitchFamily="34" charset="-122"/>
              </a:rPr>
              <a:t>库不支持复数类型</a:t>
            </a:r>
            <a:endParaRPr lang="zh-CN" altLang="en-US" sz="1600" dirty="0">
              <a:latin typeface="微软雅黑" pitchFamily="34" charset="-122"/>
              <a:ea typeface="微软雅黑" pitchFamily="34" charset="-122"/>
            </a:endParaRPr>
          </a:p>
          <a:p>
            <a:pPr marL="0" lvl="1" indent="357188" algn="just" eaLnBrk="1" hangingPunct="1">
              <a:buClr>
                <a:srgbClr val="0066FF"/>
              </a:buClr>
              <a:buFont typeface="Wingdings" pitchFamily="2" charset="2"/>
              <a:buChar char="n"/>
            </a:pPr>
            <a:r>
              <a:rPr lang="en-US" altLang="zh-CN" sz="1600" dirty="0">
                <a:latin typeface="微软雅黑" pitchFamily="34" charset="-122"/>
                <a:ea typeface="微软雅黑" pitchFamily="34" charset="-122"/>
              </a:rPr>
              <a:t>math</a:t>
            </a:r>
            <a:r>
              <a:rPr lang="zh-CN" altLang="zh-CN" sz="1600" dirty="0">
                <a:latin typeface="微软雅黑" pitchFamily="34" charset="-122"/>
                <a:ea typeface="微软雅黑" pitchFamily="34" charset="-122"/>
              </a:rPr>
              <a:t>库一共提供了</a:t>
            </a:r>
            <a:r>
              <a:rPr lang="en-US" altLang="zh-CN" sz="1600" dirty="0">
                <a:latin typeface="微软雅黑" pitchFamily="34" charset="-122"/>
                <a:ea typeface="微软雅黑" pitchFamily="34" charset="-122"/>
              </a:rPr>
              <a:t>4</a:t>
            </a:r>
            <a:r>
              <a:rPr lang="zh-CN" altLang="zh-CN" sz="1600" dirty="0">
                <a:latin typeface="微软雅黑" pitchFamily="34" charset="-122"/>
                <a:ea typeface="微软雅黑" pitchFamily="34" charset="-122"/>
              </a:rPr>
              <a:t>个数学常数和</a:t>
            </a:r>
            <a:r>
              <a:rPr lang="en-US" altLang="zh-CN" sz="1600" dirty="0">
                <a:latin typeface="微软雅黑" pitchFamily="34" charset="-122"/>
                <a:ea typeface="微软雅黑" pitchFamily="34" charset="-122"/>
              </a:rPr>
              <a:t>44</a:t>
            </a:r>
            <a:r>
              <a:rPr lang="zh-CN" altLang="zh-CN" sz="1600" dirty="0">
                <a:latin typeface="微软雅黑" pitchFamily="34" charset="-122"/>
                <a:ea typeface="微软雅黑" pitchFamily="34" charset="-122"/>
              </a:rPr>
              <a:t>个函数。</a:t>
            </a:r>
            <a:endParaRPr lang="en-US" altLang="zh-CN" sz="1600" dirty="0">
              <a:latin typeface="微软雅黑" pitchFamily="34" charset="-122"/>
              <a:ea typeface="微软雅黑" pitchFamily="34" charset="-122"/>
            </a:endParaRPr>
          </a:p>
          <a:p>
            <a:pPr marL="0" lvl="2" indent="357188" algn="just" eaLnBrk="1" hangingPunct="1">
              <a:buClr>
                <a:srgbClr val="0066FF"/>
              </a:buClr>
              <a:buFont typeface="Wingdings" pitchFamily="2" charset="2"/>
              <a:buChar char="n"/>
            </a:pPr>
            <a:r>
              <a:rPr lang="en-US" altLang="zh-CN" sz="1600" dirty="0">
                <a:latin typeface="微软雅黑" pitchFamily="34" charset="-122"/>
                <a:ea typeface="微软雅黑" pitchFamily="34" charset="-122"/>
              </a:rPr>
              <a:t>44</a:t>
            </a:r>
            <a:r>
              <a:rPr lang="zh-CN" altLang="zh-CN" sz="1600" dirty="0">
                <a:latin typeface="微软雅黑" pitchFamily="34" charset="-122"/>
                <a:ea typeface="微软雅黑" pitchFamily="34" charset="-122"/>
              </a:rPr>
              <a:t>个函数共分为</a:t>
            </a:r>
            <a:r>
              <a:rPr lang="en-US" altLang="zh-CN" sz="1600" dirty="0">
                <a:latin typeface="微软雅黑" pitchFamily="34" charset="-122"/>
                <a:ea typeface="微软雅黑" pitchFamily="34" charset="-122"/>
              </a:rPr>
              <a:t>4</a:t>
            </a:r>
            <a:r>
              <a:rPr lang="zh-CN" altLang="zh-CN" sz="1600" dirty="0">
                <a:latin typeface="微软雅黑" pitchFamily="34" charset="-122"/>
                <a:ea typeface="微软雅黑" pitchFamily="34" charset="-122"/>
              </a:rPr>
              <a:t>类，包括：</a:t>
            </a:r>
            <a:r>
              <a:rPr lang="en-US" altLang="zh-CN" sz="1600" dirty="0">
                <a:latin typeface="微软雅黑" pitchFamily="34" charset="-122"/>
                <a:ea typeface="微软雅黑" pitchFamily="34" charset="-122"/>
              </a:rPr>
              <a:t>16</a:t>
            </a:r>
            <a:r>
              <a:rPr lang="zh-CN" altLang="zh-CN" sz="1600" dirty="0">
                <a:latin typeface="微软雅黑" pitchFamily="34" charset="-122"/>
                <a:ea typeface="微软雅黑" pitchFamily="34" charset="-122"/>
              </a:rPr>
              <a:t>个数值表示函数、</a:t>
            </a:r>
            <a:r>
              <a:rPr lang="en-US" altLang="zh-CN" sz="1600" dirty="0">
                <a:latin typeface="微软雅黑" pitchFamily="34" charset="-122"/>
                <a:ea typeface="微软雅黑" pitchFamily="34" charset="-122"/>
              </a:rPr>
              <a:t>8</a:t>
            </a:r>
            <a:r>
              <a:rPr lang="zh-CN" altLang="zh-CN" sz="1600" dirty="0">
                <a:latin typeface="微软雅黑" pitchFamily="34" charset="-122"/>
                <a:ea typeface="微软雅黑" pitchFamily="34" charset="-122"/>
              </a:rPr>
              <a:t>个幂对数函数、</a:t>
            </a:r>
            <a:r>
              <a:rPr lang="en-US" altLang="zh-CN" sz="1600" dirty="0">
                <a:latin typeface="微软雅黑" pitchFamily="34" charset="-122"/>
                <a:ea typeface="微软雅黑" pitchFamily="34" charset="-122"/>
              </a:rPr>
              <a:t>16</a:t>
            </a:r>
            <a:r>
              <a:rPr lang="zh-CN" altLang="zh-CN" sz="1600" dirty="0">
                <a:latin typeface="微软雅黑" pitchFamily="34" charset="-122"/>
                <a:ea typeface="微软雅黑" pitchFamily="34" charset="-122"/>
              </a:rPr>
              <a:t>个三角对数函数和</a:t>
            </a:r>
            <a:r>
              <a:rPr lang="en-US" altLang="zh-CN" sz="1600" dirty="0">
                <a:latin typeface="微软雅黑" pitchFamily="34" charset="-122"/>
                <a:ea typeface="微软雅黑" pitchFamily="34" charset="-122"/>
              </a:rPr>
              <a:t>4</a:t>
            </a:r>
            <a:r>
              <a:rPr lang="zh-CN" altLang="zh-CN" sz="1600" dirty="0">
                <a:latin typeface="微软雅黑" pitchFamily="34" charset="-122"/>
                <a:ea typeface="微软雅黑" pitchFamily="34" charset="-122"/>
              </a:rPr>
              <a:t>个高等特殊函数</a:t>
            </a:r>
            <a:endParaRPr lang="en-US" altLang="zh-CN" sz="1600" dirty="0">
              <a:latin typeface="微软雅黑" pitchFamily="34" charset="-122"/>
              <a:ea typeface="微软雅黑" pitchFamily="34" charset="-122"/>
            </a:endParaRPr>
          </a:p>
        </p:txBody>
      </p:sp>
      <p:sp>
        <p:nvSpPr>
          <p:cNvPr id="9" name="TextBox 2">
            <a:extLst>
              <a:ext uri="{FF2B5EF4-FFF2-40B4-BE49-F238E27FC236}">
                <a16:creationId xmlns:a16="http://schemas.microsoft.com/office/drawing/2014/main" id="{CE6C45B3-D667-4641-A28F-BEF17F83206C}"/>
              </a:ext>
            </a:extLst>
          </p:cNvPr>
          <p:cNvSpPr txBox="1">
            <a:spLocks noChangeArrowheads="1"/>
          </p:cNvSpPr>
          <p:nvPr/>
        </p:nvSpPr>
        <p:spPr bwMode="auto">
          <a:xfrm>
            <a:off x="3059832" y="2566555"/>
            <a:ext cx="3168352" cy="42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0" lvl="1" indent="0" algn="ctr" eaLnBrk="1" hangingPunct="1">
              <a:lnSpc>
                <a:spcPct val="150000"/>
              </a:lnSpc>
              <a:buClr>
                <a:srgbClr val="0066FF"/>
              </a:buClr>
            </a:pPr>
            <a:r>
              <a:rPr lang="en-US" altLang="zh-CN"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math</a:t>
            </a:r>
            <a:r>
              <a:rPr lang="zh-CN" altLang="zh-CN"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库包括</a:t>
            </a:r>
            <a:r>
              <a:rPr lang="en-US" altLang="zh-CN"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4</a:t>
            </a:r>
            <a:r>
              <a:rPr lang="zh-CN" altLang="zh-CN"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个数学常数</a:t>
            </a:r>
            <a:endParaRPr lang="en-US" altLang="zh-CN"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graphicFrame>
        <p:nvGraphicFramePr>
          <p:cNvPr id="10" name="表格 9">
            <a:extLst>
              <a:ext uri="{FF2B5EF4-FFF2-40B4-BE49-F238E27FC236}">
                <a16:creationId xmlns:a16="http://schemas.microsoft.com/office/drawing/2014/main" id="{643F7AD7-0F31-4E7F-B84B-FD9633E1ADC0}"/>
              </a:ext>
            </a:extLst>
          </p:cNvPr>
          <p:cNvGraphicFramePr>
            <a:graphicFrameLocks noGrp="1"/>
          </p:cNvGraphicFramePr>
          <p:nvPr>
            <p:extLst>
              <p:ext uri="{D42A27DB-BD31-4B8C-83A1-F6EECF244321}">
                <p14:modId xmlns:p14="http://schemas.microsoft.com/office/powerpoint/2010/main" val="2278802544"/>
              </p:ext>
            </p:extLst>
          </p:nvPr>
        </p:nvGraphicFramePr>
        <p:xfrm>
          <a:off x="1508085" y="3028220"/>
          <a:ext cx="6631885" cy="1828800"/>
        </p:xfrm>
        <a:graphic>
          <a:graphicData uri="http://schemas.openxmlformats.org/drawingml/2006/table">
            <a:tbl>
              <a:tblPr firstRow="1" firstCol="1" bandRow="1"/>
              <a:tblGrid>
                <a:gridCol w="1564570">
                  <a:extLst>
                    <a:ext uri="{9D8B030D-6E8A-4147-A177-3AD203B41FA5}">
                      <a16:colId xmlns:a16="http://schemas.microsoft.com/office/drawing/2014/main" val="20000"/>
                    </a:ext>
                  </a:extLst>
                </a:gridCol>
                <a:gridCol w="1116874">
                  <a:extLst>
                    <a:ext uri="{9D8B030D-6E8A-4147-A177-3AD203B41FA5}">
                      <a16:colId xmlns:a16="http://schemas.microsoft.com/office/drawing/2014/main" val="20001"/>
                    </a:ext>
                  </a:extLst>
                </a:gridCol>
                <a:gridCol w="3950441">
                  <a:extLst>
                    <a:ext uri="{9D8B030D-6E8A-4147-A177-3AD203B41FA5}">
                      <a16:colId xmlns:a16="http://schemas.microsoft.com/office/drawing/2014/main" val="20002"/>
                    </a:ext>
                  </a:extLst>
                </a:gridCol>
              </a:tblGrid>
              <a:tr h="300561">
                <a:tc>
                  <a:txBody>
                    <a:bodyPr/>
                    <a:lstStyle/>
                    <a:p>
                      <a:pPr algn="ctr" fontAlgn="base">
                        <a:lnSpc>
                          <a:spcPct val="150000"/>
                        </a:lnSpc>
                        <a:spcAft>
                          <a:spcPts val="0"/>
                        </a:spcAft>
                      </a:pPr>
                      <a:r>
                        <a:rPr lang="zh-CN" sz="1600" kern="0">
                          <a:effectLst/>
                          <a:latin typeface="Times New Roman" charset="0"/>
                          <a:ea typeface="宋体" charset="0"/>
                          <a:cs typeface="Times New Roman" charset="0"/>
                        </a:rPr>
                        <a:t>常数</a:t>
                      </a:r>
                      <a:endParaRPr lang="zh-CN" sz="16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ase">
                        <a:lnSpc>
                          <a:spcPct val="150000"/>
                        </a:lnSpc>
                        <a:spcAft>
                          <a:spcPts val="0"/>
                        </a:spcAft>
                      </a:pPr>
                      <a:r>
                        <a:rPr lang="zh-CN" sz="1600" kern="0" dirty="0">
                          <a:effectLst/>
                          <a:latin typeface="Times New Roman" charset="0"/>
                          <a:ea typeface="宋体" charset="0"/>
                          <a:cs typeface="Times New Roman" charset="0"/>
                        </a:rPr>
                        <a:t>数学表示</a:t>
                      </a:r>
                      <a:endParaRPr lang="zh-CN" sz="16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ase">
                        <a:lnSpc>
                          <a:spcPct val="150000"/>
                        </a:lnSpc>
                        <a:spcAft>
                          <a:spcPts val="0"/>
                        </a:spcAft>
                      </a:pPr>
                      <a:r>
                        <a:rPr lang="zh-CN" sz="1600" kern="0" dirty="0">
                          <a:effectLst/>
                          <a:latin typeface="Times New Roman" charset="0"/>
                          <a:ea typeface="宋体" charset="0"/>
                          <a:cs typeface="Times New Roman" charset="0"/>
                        </a:rPr>
                        <a:t>描述</a:t>
                      </a:r>
                      <a:endParaRPr lang="zh-CN" sz="16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300561">
                <a:tc>
                  <a:txBody>
                    <a:bodyPr/>
                    <a:lstStyle/>
                    <a:p>
                      <a:pPr algn="ctr" fontAlgn="base">
                        <a:lnSpc>
                          <a:spcPct val="150000"/>
                        </a:lnSpc>
                        <a:spcAft>
                          <a:spcPts val="0"/>
                        </a:spcAft>
                      </a:pPr>
                      <a:r>
                        <a:rPr lang="en-US" sz="1600" kern="0">
                          <a:effectLst/>
                          <a:latin typeface="Times New Roman" charset="0"/>
                          <a:ea typeface="宋体" charset="0"/>
                          <a:cs typeface="Times New Roman" charset="0"/>
                        </a:rPr>
                        <a:t>math.pi</a:t>
                      </a:r>
                      <a:endParaRPr lang="zh-CN" sz="16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6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40437" t="-101515" r="-355191" b="-303030"/>
                      </a:stretch>
                    </a:blipFill>
                  </a:tcPr>
                </a:tc>
                <a:tc>
                  <a:txBody>
                    <a:bodyPr/>
                    <a:lstStyle/>
                    <a:p>
                      <a:pPr algn="just" fontAlgn="base">
                        <a:lnSpc>
                          <a:spcPct val="150000"/>
                        </a:lnSpc>
                        <a:spcAft>
                          <a:spcPts val="0"/>
                        </a:spcAft>
                      </a:pPr>
                      <a:r>
                        <a:rPr lang="zh-CN" sz="1600" kern="0">
                          <a:effectLst/>
                          <a:latin typeface="Times New Roman" charset="0"/>
                          <a:ea typeface="宋体" charset="0"/>
                          <a:cs typeface="Times New Roman" charset="0"/>
                        </a:rPr>
                        <a:t>圆周率，值为</a:t>
                      </a:r>
                      <a:r>
                        <a:rPr lang="en-US" sz="1600" kern="0">
                          <a:effectLst/>
                          <a:latin typeface="Times New Roman" charset="0"/>
                          <a:ea typeface="宋体" charset="0"/>
                          <a:cs typeface="Times New Roman" charset="0"/>
                        </a:rPr>
                        <a:t>3.141592653589793</a:t>
                      </a:r>
                      <a:endParaRPr lang="zh-CN" sz="16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300561">
                <a:tc>
                  <a:txBody>
                    <a:bodyPr/>
                    <a:lstStyle/>
                    <a:p>
                      <a:pPr algn="ctr" fontAlgn="base">
                        <a:lnSpc>
                          <a:spcPct val="150000"/>
                        </a:lnSpc>
                        <a:spcAft>
                          <a:spcPts val="0"/>
                        </a:spcAft>
                      </a:pPr>
                      <a:r>
                        <a:rPr lang="en-US" sz="1600" kern="0">
                          <a:effectLst/>
                          <a:latin typeface="Times New Roman" charset="0"/>
                          <a:ea typeface="宋体" charset="0"/>
                          <a:cs typeface="Times New Roman" charset="0"/>
                        </a:rPr>
                        <a:t>math.e</a:t>
                      </a:r>
                      <a:endParaRPr lang="zh-CN" sz="16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1600" i="1" kern="0">
                          <a:effectLst/>
                          <a:latin typeface="Times New Roman" charset="0"/>
                          <a:ea typeface="宋体" charset="0"/>
                          <a:cs typeface="Times New Roman" charset="0"/>
                        </a:rPr>
                        <a:t>e</a:t>
                      </a:r>
                      <a:endParaRPr lang="zh-CN" sz="16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1600" kern="0">
                          <a:effectLst/>
                          <a:latin typeface="Times New Roman" charset="0"/>
                          <a:ea typeface="宋体" charset="0"/>
                          <a:cs typeface="Times New Roman" charset="0"/>
                        </a:rPr>
                        <a:t>自然对数，值为</a:t>
                      </a:r>
                      <a:r>
                        <a:rPr lang="en-US" sz="1600" kern="0">
                          <a:effectLst/>
                          <a:latin typeface="Times New Roman" charset="0"/>
                          <a:ea typeface="宋体" charset="0"/>
                          <a:cs typeface="Times New Roman" charset="0"/>
                        </a:rPr>
                        <a:t>2.718281828459045</a:t>
                      </a:r>
                      <a:endParaRPr lang="zh-CN" sz="16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300561">
                <a:tc>
                  <a:txBody>
                    <a:bodyPr/>
                    <a:lstStyle/>
                    <a:p>
                      <a:pPr algn="ctr" fontAlgn="base">
                        <a:lnSpc>
                          <a:spcPct val="150000"/>
                        </a:lnSpc>
                        <a:spcAft>
                          <a:spcPts val="0"/>
                        </a:spcAft>
                      </a:pPr>
                      <a:r>
                        <a:rPr lang="en-US" sz="1600" kern="0">
                          <a:effectLst/>
                          <a:latin typeface="Times New Roman" charset="0"/>
                          <a:ea typeface="宋体" charset="0"/>
                          <a:cs typeface="Times New Roman" charset="0"/>
                        </a:rPr>
                        <a:t>math.inf</a:t>
                      </a:r>
                      <a:endParaRPr lang="zh-CN" sz="16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6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40437" t="-301515" r="-355191" b="-103030"/>
                      </a:stretch>
                    </a:blipFill>
                  </a:tcPr>
                </a:tc>
                <a:tc>
                  <a:txBody>
                    <a:bodyPr/>
                    <a:lstStyle/>
                    <a:p>
                      <a:pPr algn="just" fontAlgn="base">
                        <a:lnSpc>
                          <a:spcPct val="150000"/>
                        </a:lnSpc>
                        <a:spcAft>
                          <a:spcPts val="0"/>
                        </a:spcAft>
                      </a:pPr>
                      <a:r>
                        <a:rPr lang="zh-CN" sz="1600" kern="0">
                          <a:effectLst/>
                          <a:latin typeface="Times New Roman" charset="0"/>
                          <a:ea typeface="宋体" charset="0"/>
                          <a:cs typeface="Times New Roman" charset="0"/>
                        </a:rPr>
                        <a:t>正无穷大，负无穷大为</a:t>
                      </a:r>
                      <a:r>
                        <a:rPr lang="en-US" sz="1600" kern="0">
                          <a:effectLst/>
                          <a:latin typeface="Times New Roman" charset="0"/>
                          <a:ea typeface="宋体" charset="0"/>
                          <a:cs typeface="Times New Roman" charset="0"/>
                        </a:rPr>
                        <a:t>-math.inf</a:t>
                      </a:r>
                      <a:endParaRPr lang="zh-CN" sz="16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300561">
                <a:tc>
                  <a:txBody>
                    <a:bodyPr/>
                    <a:lstStyle/>
                    <a:p>
                      <a:pPr algn="ctr" fontAlgn="base">
                        <a:lnSpc>
                          <a:spcPct val="150000"/>
                        </a:lnSpc>
                        <a:spcAft>
                          <a:spcPts val="0"/>
                        </a:spcAft>
                      </a:pPr>
                      <a:r>
                        <a:rPr lang="en-US" sz="1600" kern="0">
                          <a:effectLst/>
                          <a:latin typeface="Times New Roman" charset="0"/>
                          <a:ea typeface="宋体" charset="0"/>
                          <a:cs typeface="Times New Roman" charset="0"/>
                        </a:rPr>
                        <a:t>math.nan</a:t>
                      </a:r>
                      <a:endParaRPr lang="zh-CN" sz="16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1600" kern="0">
                          <a:effectLst/>
                          <a:latin typeface="Times New Roman" charset="0"/>
                          <a:ea typeface="宋体" charset="0"/>
                          <a:cs typeface="Times New Roman" charset="0"/>
                        </a:rPr>
                        <a:t> </a:t>
                      </a:r>
                      <a:endParaRPr lang="zh-CN" sz="16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1600" kern="0" dirty="0">
                          <a:effectLst/>
                          <a:latin typeface="Calibri" charset="0"/>
                          <a:ea typeface="宋体" charset="0"/>
                          <a:cs typeface="Times New Roman" charset="0"/>
                        </a:rPr>
                        <a:t>非浮点数标记，</a:t>
                      </a:r>
                      <a:r>
                        <a:rPr lang="en-US" sz="1600" kern="0" dirty="0" err="1">
                          <a:effectLst/>
                          <a:latin typeface="Calibri" charset="0"/>
                          <a:ea typeface="宋体" charset="0"/>
                          <a:cs typeface="Times New Roman" charset="0"/>
                        </a:rPr>
                        <a:t>NaN</a:t>
                      </a:r>
                      <a:r>
                        <a:rPr lang="zh-CN" sz="1600" kern="0" dirty="0">
                          <a:effectLst/>
                          <a:latin typeface="Calibri" charset="0"/>
                          <a:ea typeface="宋体" charset="0"/>
                          <a:cs typeface="Times New Roman" charset="0"/>
                        </a:rPr>
                        <a:t>（</a:t>
                      </a:r>
                      <a:r>
                        <a:rPr lang="en-US" sz="1600" kern="0" dirty="0">
                          <a:effectLst/>
                          <a:latin typeface="Calibri" charset="0"/>
                          <a:ea typeface="宋体" charset="0"/>
                          <a:cs typeface="Times New Roman" charset="0"/>
                        </a:rPr>
                        <a:t>Not a Number</a:t>
                      </a:r>
                      <a:r>
                        <a:rPr lang="zh-CN" sz="1600" kern="0" dirty="0">
                          <a:effectLst/>
                          <a:latin typeface="Calibri" charset="0"/>
                          <a:ea typeface="宋体" charset="0"/>
                          <a:cs typeface="Times New Roman" charset="0"/>
                        </a:rPr>
                        <a:t>）</a:t>
                      </a:r>
                      <a:endParaRPr lang="zh-CN" sz="16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22460192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18437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math</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库：</a:t>
            </a:r>
          </a:p>
        </p:txBody>
      </p:sp>
      <p:sp>
        <p:nvSpPr>
          <p:cNvPr id="9" name="TextBox 2">
            <a:extLst>
              <a:ext uri="{FF2B5EF4-FFF2-40B4-BE49-F238E27FC236}">
                <a16:creationId xmlns:a16="http://schemas.microsoft.com/office/drawing/2014/main" id="{CE6C45B3-D667-4641-A28F-BEF17F83206C}"/>
              </a:ext>
            </a:extLst>
          </p:cNvPr>
          <p:cNvSpPr txBox="1">
            <a:spLocks noChangeArrowheads="1"/>
          </p:cNvSpPr>
          <p:nvPr/>
        </p:nvSpPr>
        <p:spPr bwMode="auto">
          <a:xfrm>
            <a:off x="2915816" y="1085674"/>
            <a:ext cx="31683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0" lvl="1" indent="0" algn="ctr" eaLnBrk="1" hangingPunct="1">
              <a:lnSpc>
                <a:spcPct val="150000"/>
              </a:lnSpc>
              <a:buClr>
                <a:srgbClr val="0066FF"/>
              </a:buClr>
            </a:pPr>
            <a:r>
              <a:rPr lang="en-US" altLang="zh-CN"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math</a:t>
            </a:r>
            <a:r>
              <a:rPr lang="zh-CN" altLang="en-US"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库包括</a:t>
            </a:r>
            <a:r>
              <a:rPr lang="en-US" altLang="zh-CN"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16</a:t>
            </a:r>
            <a:r>
              <a:rPr lang="zh-CN" altLang="en-US"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个数值表示函数</a:t>
            </a:r>
          </a:p>
        </p:txBody>
      </p:sp>
      <p:graphicFrame>
        <p:nvGraphicFramePr>
          <p:cNvPr id="7" name="表格 6">
            <a:extLst>
              <a:ext uri="{FF2B5EF4-FFF2-40B4-BE49-F238E27FC236}">
                <a16:creationId xmlns:a16="http://schemas.microsoft.com/office/drawing/2014/main" id="{C2DE3B4F-9ADC-4199-83E8-3F2C1D585C46}"/>
              </a:ext>
            </a:extLst>
          </p:cNvPr>
          <p:cNvGraphicFramePr>
            <a:graphicFrameLocks noGrp="1"/>
          </p:cNvGraphicFramePr>
          <p:nvPr>
            <p:extLst>
              <p:ext uri="{D42A27DB-BD31-4B8C-83A1-F6EECF244321}">
                <p14:modId xmlns:p14="http://schemas.microsoft.com/office/powerpoint/2010/main" val="1627851988"/>
              </p:ext>
            </p:extLst>
          </p:nvPr>
        </p:nvGraphicFramePr>
        <p:xfrm>
          <a:off x="1331640" y="1523139"/>
          <a:ext cx="6840760" cy="3230880"/>
        </p:xfrm>
        <a:graphic>
          <a:graphicData uri="http://schemas.openxmlformats.org/drawingml/2006/table">
            <a:tbl>
              <a:tblPr firstRow="1" firstCol="1" bandRow="1"/>
              <a:tblGrid>
                <a:gridCol w="1613847">
                  <a:extLst>
                    <a:ext uri="{9D8B030D-6E8A-4147-A177-3AD203B41FA5}">
                      <a16:colId xmlns:a16="http://schemas.microsoft.com/office/drawing/2014/main" val="20000"/>
                    </a:ext>
                  </a:extLst>
                </a:gridCol>
                <a:gridCol w="1152051">
                  <a:extLst>
                    <a:ext uri="{9D8B030D-6E8A-4147-A177-3AD203B41FA5}">
                      <a16:colId xmlns:a16="http://schemas.microsoft.com/office/drawing/2014/main" val="20001"/>
                    </a:ext>
                  </a:extLst>
                </a:gridCol>
                <a:gridCol w="4074862">
                  <a:extLst>
                    <a:ext uri="{9D8B030D-6E8A-4147-A177-3AD203B41FA5}">
                      <a16:colId xmlns:a16="http://schemas.microsoft.com/office/drawing/2014/main" val="20002"/>
                    </a:ext>
                  </a:extLst>
                </a:gridCol>
              </a:tblGrid>
              <a:tr h="176154">
                <a:tc>
                  <a:txBody>
                    <a:bodyPr/>
                    <a:lstStyle/>
                    <a:p>
                      <a:pPr algn="ctr" fontAlgn="base">
                        <a:lnSpc>
                          <a:spcPct val="150000"/>
                        </a:lnSpc>
                        <a:spcAft>
                          <a:spcPts val="0"/>
                        </a:spcAft>
                      </a:pPr>
                      <a:r>
                        <a:rPr lang="zh-CN" sz="800" kern="0" dirty="0">
                          <a:effectLst/>
                          <a:latin typeface="Times New Roman" charset="0"/>
                          <a:ea typeface="宋体" charset="0"/>
                          <a:cs typeface="Times New Roman" charset="0"/>
                        </a:rPr>
                        <a:t>函数</a:t>
                      </a:r>
                      <a:endParaRPr lang="zh-CN" sz="800" kern="100" dirty="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ase">
                        <a:lnSpc>
                          <a:spcPct val="150000"/>
                        </a:lnSpc>
                        <a:spcAft>
                          <a:spcPts val="0"/>
                        </a:spcAft>
                      </a:pPr>
                      <a:r>
                        <a:rPr lang="zh-CN" sz="800" kern="0">
                          <a:effectLst/>
                          <a:latin typeface="Times New Roman" charset="0"/>
                          <a:ea typeface="宋体" charset="0"/>
                          <a:cs typeface="Times New Roman" charset="0"/>
                        </a:rPr>
                        <a:t>数学表示</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ase">
                        <a:lnSpc>
                          <a:spcPct val="150000"/>
                        </a:lnSpc>
                        <a:spcAft>
                          <a:spcPts val="0"/>
                        </a:spcAft>
                      </a:pPr>
                      <a:r>
                        <a:rPr lang="zh-CN" sz="800" kern="0">
                          <a:effectLst/>
                          <a:latin typeface="Times New Roman" charset="0"/>
                          <a:ea typeface="宋体" charset="0"/>
                          <a:cs typeface="Times New Roman" charset="0"/>
                        </a:rPr>
                        <a:t>描述</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05740">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math.fabs(x)</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4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40183" t="-102500" r="-354338" b="-1510000"/>
                      </a:stretch>
                    </a:blip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返回</a:t>
                      </a:r>
                      <a:r>
                        <a:rPr lang="en-US" sz="800" kern="0">
                          <a:effectLst/>
                          <a:latin typeface="Times New Roman" charset="0"/>
                          <a:ea typeface="宋体" charset="0"/>
                          <a:cs typeface="Times New Roman" charset="0"/>
                        </a:rPr>
                        <a:t>x</a:t>
                      </a:r>
                      <a:r>
                        <a:rPr lang="zh-CN" sz="800" kern="0">
                          <a:effectLst/>
                          <a:latin typeface="Times New Roman" charset="0"/>
                          <a:ea typeface="宋体" charset="0"/>
                          <a:cs typeface="Times New Roman" charset="0"/>
                        </a:rPr>
                        <a:t>的绝对值</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math.fmod(x, y)</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dirty="0">
                          <a:effectLst/>
                          <a:latin typeface="Times New Roman" charset="0"/>
                          <a:ea typeface="宋体" charset="0"/>
                          <a:cs typeface="Times New Roman" charset="0"/>
                        </a:rPr>
                        <a:t>x % y</a:t>
                      </a:r>
                      <a:endParaRPr lang="zh-CN" sz="8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返回</a:t>
                      </a:r>
                      <a:r>
                        <a:rPr lang="en-US" sz="800" kern="0">
                          <a:effectLst/>
                          <a:latin typeface="Times New Roman" charset="0"/>
                          <a:ea typeface="宋体" charset="0"/>
                          <a:cs typeface="Times New Roman" charset="0"/>
                        </a:rPr>
                        <a:t>x</a:t>
                      </a:r>
                      <a:r>
                        <a:rPr lang="zh-CN" sz="800" kern="0">
                          <a:effectLst/>
                          <a:latin typeface="Times New Roman" charset="0"/>
                          <a:ea typeface="宋体" charset="0"/>
                          <a:cs typeface="Times New Roman" charset="0"/>
                        </a:rPr>
                        <a:t>与</a:t>
                      </a:r>
                      <a:r>
                        <a:rPr lang="en-US" sz="800" kern="0">
                          <a:effectLst/>
                          <a:latin typeface="Times New Roman" charset="0"/>
                          <a:ea typeface="宋体" charset="0"/>
                          <a:cs typeface="Times New Roman" charset="0"/>
                        </a:rPr>
                        <a:t>y</a:t>
                      </a:r>
                      <a:r>
                        <a:rPr lang="zh-CN" sz="800" kern="0">
                          <a:effectLst/>
                          <a:latin typeface="Times New Roman" charset="0"/>
                          <a:ea typeface="宋体" charset="0"/>
                          <a:cs typeface="Times New Roman" charset="0"/>
                        </a:rPr>
                        <a:t>的模</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math.fsum([x,y,…])</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x+y+…</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浮点数精确求和</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05740">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math.ceil(x)</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4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40183" t="-402500" r="-354338" b="-1210000"/>
                      </a:stretch>
                    </a:blipFill>
                  </a:tcPr>
                </a:tc>
                <a:tc>
                  <a:txBody>
                    <a:bodyPr/>
                    <a:lstStyle/>
                    <a:p>
                      <a:pPr algn="just" fontAlgn="base">
                        <a:lnSpc>
                          <a:spcPct val="150000"/>
                        </a:lnSpc>
                        <a:spcAft>
                          <a:spcPts val="0"/>
                        </a:spcAft>
                      </a:pPr>
                      <a:r>
                        <a:rPr lang="zh-CN" sz="800" kern="0" dirty="0">
                          <a:effectLst/>
                          <a:latin typeface="Calibri" charset="0"/>
                          <a:ea typeface="宋体" charset="0"/>
                          <a:cs typeface="Times New Roman" charset="0"/>
                        </a:rPr>
                        <a:t>向上取整，返回不小于</a:t>
                      </a:r>
                      <a:r>
                        <a:rPr lang="en-US" sz="800" kern="0" dirty="0">
                          <a:effectLst/>
                          <a:latin typeface="Calibri" charset="0"/>
                          <a:ea typeface="宋体" charset="0"/>
                          <a:cs typeface="Times New Roman" charset="0"/>
                        </a:rPr>
                        <a:t>x</a:t>
                      </a:r>
                      <a:r>
                        <a:rPr lang="zh-CN" sz="800" kern="0" dirty="0">
                          <a:effectLst/>
                          <a:latin typeface="Calibri" charset="0"/>
                          <a:ea typeface="宋体" charset="0"/>
                          <a:cs typeface="Times New Roman" charset="0"/>
                        </a:rPr>
                        <a:t>的最小整数</a:t>
                      </a:r>
                      <a:endParaRPr lang="zh-CN" sz="8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05740">
                <a:tc>
                  <a:txBody>
                    <a:bodyPr/>
                    <a:lstStyle/>
                    <a:p>
                      <a:pPr algn="ctr" fontAlgn="base">
                        <a:lnSpc>
                          <a:spcPct val="150000"/>
                        </a:lnSpc>
                        <a:spcAft>
                          <a:spcPts val="0"/>
                        </a:spcAft>
                      </a:pPr>
                      <a:r>
                        <a:rPr lang="en-US" sz="800" kern="0" dirty="0" err="1">
                          <a:effectLst/>
                          <a:latin typeface="Times New Roman" charset="0"/>
                          <a:ea typeface="宋体" charset="0"/>
                          <a:cs typeface="Times New Roman" charset="0"/>
                        </a:rPr>
                        <a:t>math.floor</a:t>
                      </a:r>
                      <a:r>
                        <a:rPr lang="en-US" sz="800" kern="0" dirty="0">
                          <a:effectLst/>
                          <a:latin typeface="Times New Roman" charset="0"/>
                          <a:ea typeface="宋体" charset="0"/>
                          <a:cs typeface="Times New Roman" charset="0"/>
                        </a:rPr>
                        <a:t>(x)</a:t>
                      </a:r>
                      <a:endParaRPr lang="zh-CN" sz="800" kern="100" dirty="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4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40183" t="-490244" r="-354338" b="-1080488"/>
                      </a:stretch>
                    </a:blip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向下取证</a:t>
                      </a:r>
                      <a:r>
                        <a:rPr lang="zh-CN" sz="800" kern="0">
                          <a:effectLst/>
                          <a:latin typeface="Calibri" charset="0"/>
                          <a:ea typeface="宋体" charset="0"/>
                          <a:cs typeface="Times New Roman" charset="0"/>
                        </a:rPr>
                        <a:t>，返回不大于</a:t>
                      </a:r>
                      <a:r>
                        <a:rPr lang="en-US" sz="800" kern="0">
                          <a:effectLst/>
                          <a:latin typeface="Calibri" charset="0"/>
                          <a:ea typeface="宋体" charset="0"/>
                          <a:cs typeface="Times New Roman" charset="0"/>
                        </a:rPr>
                        <a:t>x</a:t>
                      </a:r>
                      <a:r>
                        <a:rPr lang="zh-CN" sz="800" kern="0">
                          <a:effectLst/>
                          <a:latin typeface="Calibri" charset="0"/>
                          <a:ea typeface="宋体" charset="0"/>
                          <a:cs typeface="Times New Roman" charset="0"/>
                        </a:rPr>
                        <a:t>的最大整数</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math.factorial(x)</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x!</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返回</a:t>
                      </a:r>
                      <a:r>
                        <a:rPr lang="en-US" sz="800" kern="0">
                          <a:effectLst/>
                          <a:latin typeface="Times New Roman" charset="0"/>
                          <a:ea typeface="宋体" charset="0"/>
                          <a:cs typeface="Times New Roman" charset="0"/>
                        </a:rPr>
                        <a:t>x</a:t>
                      </a:r>
                      <a:r>
                        <a:rPr lang="zh-CN" sz="800" kern="0">
                          <a:effectLst/>
                          <a:latin typeface="Times New Roman" charset="0"/>
                          <a:ea typeface="宋体" charset="0"/>
                          <a:cs typeface="Times New Roman" charset="0"/>
                        </a:rPr>
                        <a:t>的阶乘，如果</a:t>
                      </a:r>
                      <a:r>
                        <a:rPr lang="en-US" sz="800" kern="0">
                          <a:effectLst/>
                          <a:latin typeface="Times New Roman" charset="0"/>
                          <a:ea typeface="宋体" charset="0"/>
                          <a:cs typeface="Times New Roman" charset="0"/>
                        </a:rPr>
                        <a:t>x</a:t>
                      </a:r>
                      <a:r>
                        <a:rPr lang="zh-CN" sz="800" kern="0">
                          <a:effectLst/>
                          <a:latin typeface="Times New Roman" charset="0"/>
                          <a:ea typeface="宋体" charset="0"/>
                          <a:cs typeface="Times New Roman" charset="0"/>
                        </a:rPr>
                        <a:t>是小数或负数，返回</a:t>
                      </a:r>
                      <a:r>
                        <a:rPr lang="en-US" sz="800" kern="0">
                          <a:effectLst/>
                          <a:latin typeface="Times New Roman" charset="0"/>
                          <a:ea typeface="宋体" charset="0"/>
                          <a:cs typeface="Times New Roman" charset="0"/>
                        </a:rPr>
                        <a:t>ValueError</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math.gcd(a, b)</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 </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返回</a:t>
                      </a:r>
                      <a:r>
                        <a:rPr lang="en-US" sz="800" kern="0">
                          <a:effectLst/>
                          <a:latin typeface="Times New Roman" charset="0"/>
                          <a:ea typeface="宋体" charset="0"/>
                          <a:cs typeface="Times New Roman" charset="0"/>
                        </a:rPr>
                        <a:t>a</a:t>
                      </a:r>
                      <a:r>
                        <a:rPr lang="zh-CN" sz="800" kern="0">
                          <a:effectLst/>
                          <a:latin typeface="Times New Roman" charset="0"/>
                          <a:ea typeface="宋体" charset="0"/>
                          <a:cs typeface="Times New Roman" charset="0"/>
                        </a:rPr>
                        <a:t>与</a:t>
                      </a:r>
                      <a:r>
                        <a:rPr lang="en-US" sz="800" kern="0">
                          <a:effectLst/>
                          <a:latin typeface="Times New Roman" charset="0"/>
                          <a:ea typeface="宋体" charset="0"/>
                          <a:cs typeface="Times New Roman" charset="0"/>
                        </a:rPr>
                        <a:t>b</a:t>
                      </a:r>
                      <a:r>
                        <a:rPr lang="zh-CN" sz="800" kern="0">
                          <a:effectLst/>
                          <a:latin typeface="Times New Roman" charset="0"/>
                          <a:ea typeface="宋体" charset="0"/>
                          <a:cs typeface="Times New Roman" charset="0"/>
                        </a:rPr>
                        <a:t>的最大公约数</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176154">
                <a:tc>
                  <a:txBody>
                    <a:bodyPr/>
                    <a:lstStyle/>
                    <a:p>
                      <a:pPr algn="ctr" fontAlgn="base">
                        <a:lnSpc>
                          <a:spcPct val="150000"/>
                        </a:lnSpc>
                        <a:spcAft>
                          <a:spcPts val="0"/>
                        </a:spcAft>
                      </a:pPr>
                      <a:r>
                        <a:rPr lang="en-US" sz="800" kern="0" dirty="0" err="1">
                          <a:effectLst/>
                          <a:latin typeface="Times New Roman" charset="0"/>
                          <a:ea typeface="宋体" charset="0"/>
                          <a:cs typeface="Times New Roman" charset="0"/>
                        </a:rPr>
                        <a:t>math.frepx</a:t>
                      </a:r>
                      <a:r>
                        <a:rPr lang="en-US" sz="800" kern="0" dirty="0">
                          <a:effectLst/>
                          <a:latin typeface="Times New Roman" charset="0"/>
                          <a:ea typeface="宋体" charset="0"/>
                          <a:cs typeface="Times New Roman" charset="0"/>
                        </a:rPr>
                        <a:t>(x)</a:t>
                      </a:r>
                      <a:endParaRPr lang="zh-CN" sz="800" kern="100" dirty="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x = m * 2</a:t>
                      </a:r>
                      <a:r>
                        <a:rPr lang="en-US" sz="800" kern="0" baseline="30000">
                          <a:effectLst/>
                          <a:latin typeface="Times New Roman" charset="0"/>
                          <a:ea typeface="宋体" charset="0"/>
                          <a:cs typeface="Times New Roman" charset="0"/>
                        </a:rPr>
                        <a:t>e</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返回</a:t>
                      </a:r>
                      <a:r>
                        <a:rPr lang="en-US" sz="800" kern="0">
                          <a:effectLst/>
                          <a:latin typeface="Times New Roman" charset="0"/>
                          <a:ea typeface="宋体" charset="0"/>
                          <a:cs typeface="Times New Roman" charset="0"/>
                        </a:rPr>
                        <a:t>(m, e)</a:t>
                      </a:r>
                      <a:r>
                        <a:rPr lang="zh-CN" sz="800" kern="0">
                          <a:effectLst/>
                          <a:latin typeface="Times New Roman" charset="0"/>
                          <a:ea typeface="宋体" charset="0"/>
                          <a:cs typeface="Times New Roman" charset="0"/>
                        </a:rPr>
                        <a:t>，当</a:t>
                      </a:r>
                      <a:r>
                        <a:rPr lang="en-US" sz="800" kern="0">
                          <a:effectLst/>
                          <a:latin typeface="Times New Roman" charset="0"/>
                          <a:ea typeface="宋体" charset="0"/>
                          <a:cs typeface="Times New Roman" charset="0"/>
                        </a:rPr>
                        <a:t>x=0</a:t>
                      </a:r>
                      <a:r>
                        <a:rPr lang="zh-CN" sz="800" kern="0">
                          <a:effectLst/>
                          <a:latin typeface="Times New Roman" charset="0"/>
                          <a:ea typeface="宋体" charset="0"/>
                          <a:cs typeface="Times New Roman" charset="0"/>
                        </a:rPr>
                        <a:t>，返回</a:t>
                      </a:r>
                      <a:r>
                        <a:rPr lang="en-US" sz="800" kern="0">
                          <a:effectLst/>
                          <a:latin typeface="Times New Roman" charset="0"/>
                          <a:ea typeface="宋体" charset="0"/>
                          <a:cs typeface="Times New Roman" charset="0"/>
                        </a:rPr>
                        <a:t>(0.0, 0)</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math.ldexp(x, i)</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x * 2</a:t>
                      </a:r>
                      <a:r>
                        <a:rPr lang="en-US" sz="800" kern="0" baseline="30000">
                          <a:effectLst/>
                          <a:latin typeface="Times New Roman" charset="0"/>
                          <a:ea typeface="宋体" charset="0"/>
                          <a:cs typeface="Times New Roman" charset="0"/>
                        </a:rPr>
                        <a:t>i</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返回</a:t>
                      </a:r>
                      <a:r>
                        <a:rPr lang="en-US" sz="800" kern="0">
                          <a:effectLst/>
                          <a:latin typeface="Times New Roman" charset="0"/>
                          <a:ea typeface="宋体" charset="0"/>
                          <a:cs typeface="Times New Roman" charset="0"/>
                        </a:rPr>
                        <a:t>x * 2</a:t>
                      </a:r>
                      <a:r>
                        <a:rPr lang="en-US" sz="800" kern="0" baseline="30000">
                          <a:effectLst/>
                          <a:latin typeface="Times New Roman" charset="0"/>
                          <a:ea typeface="宋体" charset="0"/>
                          <a:cs typeface="Times New Roman" charset="0"/>
                        </a:rPr>
                        <a:t>i</a:t>
                      </a:r>
                      <a:r>
                        <a:rPr lang="zh-CN" sz="800" kern="0">
                          <a:effectLst/>
                          <a:latin typeface="Times New Roman" charset="0"/>
                          <a:ea typeface="宋体" charset="0"/>
                          <a:cs typeface="Times New Roman" charset="0"/>
                        </a:rPr>
                        <a:t>运算值，</a:t>
                      </a:r>
                      <a:r>
                        <a:rPr lang="en-US" sz="800" kern="0">
                          <a:effectLst/>
                          <a:latin typeface="Times New Roman" charset="0"/>
                          <a:ea typeface="宋体" charset="0"/>
                          <a:cs typeface="Times New Roman" charset="0"/>
                        </a:rPr>
                        <a:t>math.frepx(x)</a:t>
                      </a:r>
                      <a:r>
                        <a:rPr lang="zh-CN" sz="800" kern="0">
                          <a:effectLst/>
                          <a:latin typeface="Times New Roman" charset="0"/>
                          <a:ea typeface="宋体" charset="0"/>
                          <a:cs typeface="Times New Roman" charset="0"/>
                        </a:rPr>
                        <a:t>函数的反运算</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9"/>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math.modf(x)</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 </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返回</a:t>
                      </a:r>
                      <a:r>
                        <a:rPr lang="en-US" sz="800" kern="0">
                          <a:effectLst/>
                          <a:latin typeface="Times New Roman" charset="0"/>
                          <a:ea typeface="宋体" charset="0"/>
                          <a:cs typeface="Times New Roman" charset="0"/>
                        </a:rPr>
                        <a:t>x</a:t>
                      </a:r>
                      <a:r>
                        <a:rPr lang="zh-CN" sz="800" kern="0">
                          <a:effectLst/>
                          <a:latin typeface="Times New Roman" charset="0"/>
                          <a:ea typeface="宋体" charset="0"/>
                          <a:cs typeface="Times New Roman" charset="0"/>
                        </a:rPr>
                        <a:t>的小数和整数部分</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0"/>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math.trunc(x)</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 </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返回</a:t>
                      </a:r>
                      <a:r>
                        <a:rPr lang="en-US" sz="800" kern="0">
                          <a:effectLst/>
                          <a:latin typeface="Times New Roman" charset="0"/>
                          <a:ea typeface="宋体" charset="0"/>
                          <a:cs typeface="Times New Roman" charset="0"/>
                        </a:rPr>
                        <a:t>x</a:t>
                      </a:r>
                      <a:r>
                        <a:rPr lang="zh-CN" sz="800" kern="0">
                          <a:effectLst/>
                          <a:latin typeface="Times New Roman" charset="0"/>
                          <a:ea typeface="宋体" charset="0"/>
                          <a:cs typeface="Times New Roman" charset="0"/>
                        </a:rPr>
                        <a:t>的整数部分</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1"/>
                  </a:ext>
                </a:extLst>
              </a:tr>
              <a:tr h="205740">
                <a:tc>
                  <a:txBody>
                    <a:bodyPr/>
                    <a:lstStyle/>
                    <a:p>
                      <a:pPr algn="ctr" fontAlgn="base">
                        <a:lnSpc>
                          <a:spcPct val="150000"/>
                        </a:lnSpc>
                        <a:spcAft>
                          <a:spcPts val="0"/>
                        </a:spcAft>
                      </a:pPr>
                      <a:r>
                        <a:rPr lang="en-US" sz="800" kern="0" dirty="0" err="1">
                          <a:effectLst/>
                          <a:latin typeface="Times New Roman" charset="0"/>
                          <a:ea typeface="宋体" charset="0"/>
                          <a:cs typeface="Times New Roman" charset="0"/>
                        </a:rPr>
                        <a:t>math.copysign</a:t>
                      </a:r>
                      <a:r>
                        <a:rPr lang="en-US" sz="800" kern="0" dirty="0">
                          <a:effectLst/>
                          <a:latin typeface="Times New Roman" charset="0"/>
                          <a:ea typeface="宋体" charset="0"/>
                          <a:cs typeface="Times New Roman" charset="0"/>
                        </a:rPr>
                        <a:t>(x, y)</a:t>
                      </a:r>
                      <a:endParaRPr lang="zh-CN" sz="800" kern="100" dirty="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4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2"/>
                      <a:stretch>
                        <a:fillRect l="-140183" t="-1200000" r="-354338" b="-412500"/>
                      </a:stretch>
                    </a:blip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用数值</a:t>
                      </a:r>
                      <a:r>
                        <a:rPr lang="en-US" sz="800" kern="0">
                          <a:effectLst/>
                          <a:latin typeface="Times New Roman" charset="0"/>
                          <a:ea typeface="宋体" charset="0"/>
                          <a:cs typeface="Times New Roman" charset="0"/>
                        </a:rPr>
                        <a:t>y</a:t>
                      </a:r>
                      <a:r>
                        <a:rPr lang="zh-CN" sz="800" kern="0">
                          <a:effectLst/>
                          <a:latin typeface="Times New Roman" charset="0"/>
                          <a:ea typeface="宋体" charset="0"/>
                          <a:cs typeface="Times New Roman" charset="0"/>
                        </a:rPr>
                        <a:t>的正负号替换数值</a:t>
                      </a:r>
                      <a:r>
                        <a:rPr lang="en-US" sz="800" kern="0">
                          <a:effectLst/>
                          <a:latin typeface="Times New Roman" charset="0"/>
                          <a:ea typeface="宋体" charset="0"/>
                          <a:cs typeface="Times New Roman" charset="0"/>
                        </a:rPr>
                        <a:t>x</a:t>
                      </a:r>
                      <a:r>
                        <a:rPr lang="zh-CN" sz="800" kern="0">
                          <a:effectLst/>
                          <a:latin typeface="Times New Roman" charset="0"/>
                          <a:ea typeface="宋体" charset="0"/>
                          <a:cs typeface="Times New Roman" charset="0"/>
                        </a:rPr>
                        <a:t>的正负号</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2"/>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math.isclose(a,b)</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 </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比较</a:t>
                      </a:r>
                      <a:r>
                        <a:rPr lang="en-US" sz="800" kern="0">
                          <a:effectLst/>
                          <a:latin typeface="Times New Roman" charset="0"/>
                          <a:ea typeface="宋体" charset="0"/>
                          <a:cs typeface="Times New Roman" charset="0"/>
                        </a:rPr>
                        <a:t>a</a:t>
                      </a:r>
                      <a:r>
                        <a:rPr lang="zh-CN" sz="800" kern="0">
                          <a:effectLst/>
                          <a:latin typeface="Times New Roman" charset="0"/>
                          <a:ea typeface="宋体" charset="0"/>
                          <a:cs typeface="Times New Roman" charset="0"/>
                        </a:rPr>
                        <a:t>和</a:t>
                      </a:r>
                      <a:r>
                        <a:rPr lang="en-US" sz="800" kern="0">
                          <a:effectLst/>
                          <a:latin typeface="Times New Roman" charset="0"/>
                          <a:ea typeface="宋体" charset="0"/>
                          <a:cs typeface="Times New Roman" charset="0"/>
                        </a:rPr>
                        <a:t>b</a:t>
                      </a:r>
                      <a:r>
                        <a:rPr lang="zh-CN" sz="800" kern="0">
                          <a:effectLst/>
                          <a:latin typeface="Times New Roman" charset="0"/>
                          <a:ea typeface="宋体" charset="0"/>
                          <a:cs typeface="Times New Roman" charset="0"/>
                        </a:rPr>
                        <a:t>的相似性，返回</a:t>
                      </a:r>
                      <a:r>
                        <a:rPr lang="en-US" sz="800" kern="0">
                          <a:effectLst/>
                          <a:latin typeface="Times New Roman" charset="0"/>
                          <a:ea typeface="宋体" charset="0"/>
                          <a:cs typeface="Times New Roman" charset="0"/>
                        </a:rPr>
                        <a:t>True</a:t>
                      </a:r>
                      <a:r>
                        <a:rPr lang="zh-CN" sz="800" kern="0">
                          <a:effectLst/>
                          <a:latin typeface="Times New Roman" charset="0"/>
                          <a:ea typeface="宋体" charset="0"/>
                          <a:cs typeface="Times New Roman" charset="0"/>
                        </a:rPr>
                        <a:t>或</a:t>
                      </a:r>
                      <a:r>
                        <a:rPr lang="en-US" sz="800" kern="0">
                          <a:effectLst/>
                          <a:latin typeface="Times New Roman" charset="0"/>
                          <a:ea typeface="宋体" charset="0"/>
                          <a:cs typeface="Times New Roman" charset="0"/>
                        </a:rPr>
                        <a:t>False</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3"/>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math.isfinite(x)</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 </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当</a:t>
                      </a:r>
                      <a:r>
                        <a:rPr lang="en-US" sz="800" kern="0">
                          <a:effectLst/>
                          <a:latin typeface="Times New Roman" charset="0"/>
                          <a:ea typeface="宋体" charset="0"/>
                          <a:cs typeface="Times New Roman" charset="0"/>
                        </a:rPr>
                        <a:t>x</a:t>
                      </a:r>
                      <a:r>
                        <a:rPr lang="zh-CN" sz="800" kern="0">
                          <a:effectLst/>
                          <a:latin typeface="Times New Roman" charset="0"/>
                          <a:ea typeface="宋体" charset="0"/>
                          <a:cs typeface="Times New Roman" charset="0"/>
                        </a:rPr>
                        <a:t>为无穷大，返回</a:t>
                      </a:r>
                      <a:r>
                        <a:rPr lang="en-US" sz="800" kern="0">
                          <a:effectLst/>
                          <a:latin typeface="Times New Roman" charset="0"/>
                          <a:ea typeface="宋体" charset="0"/>
                          <a:cs typeface="Times New Roman" charset="0"/>
                        </a:rPr>
                        <a:t>True</a:t>
                      </a:r>
                      <a:r>
                        <a:rPr lang="zh-CN" sz="800" kern="0">
                          <a:effectLst/>
                          <a:latin typeface="Times New Roman" charset="0"/>
                          <a:ea typeface="宋体" charset="0"/>
                          <a:cs typeface="Times New Roman" charset="0"/>
                        </a:rPr>
                        <a:t>；否则，返回</a:t>
                      </a:r>
                      <a:r>
                        <a:rPr lang="en-US" sz="800" kern="0">
                          <a:effectLst/>
                          <a:latin typeface="Times New Roman" charset="0"/>
                          <a:ea typeface="宋体" charset="0"/>
                          <a:cs typeface="Times New Roman" charset="0"/>
                        </a:rPr>
                        <a:t>False </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4"/>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math.isinf(x)</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 </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a:effectLst/>
                          <a:latin typeface="Times New Roman" charset="0"/>
                          <a:ea typeface="宋体" charset="0"/>
                          <a:cs typeface="Times New Roman" charset="0"/>
                        </a:rPr>
                        <a:t>当</a:t>
                      </a:r>
                      <a:r>
                        <a:rPr lang="en-US" sz="800" kern="0">
                          <a:effectLst/>
                          <a:latin typeface="Times New Roman" charset="0"/>
                          <a:ea typeface="宋体" charset="0"/>
                          <a:cs typeface="Times New Roman" charset="0"/>
                        </a:rPr>
                        <a:t>x</a:t>
                      </a:r>
                      <a:r>
                        <a:rPr lang="zh-CN" sz="800" kern="0">
                          <a:effectLst/>
                          <a:latin typeface="Times New Roman" charset="0"/>
                          <a:ea typeface="宋体" charset="0"/>
                          <a:cs typeface="Times New Roman" charset="0"/>
                        </a:rPr>
                        <a:t>为正数或负数无穷大，返回</a:t>
                      </a:r>
                      <a:r>
                        <a:rPr lang="en-US" sz="800" kern="0">
                          <a:effectLst/>
                          <a:latin typeface="Times New Roman" charset="0"/>
                          <a:ea typeface="宋体" charset="0"/>
                          <a:cs typeface="Times New Roman" charset="0"/>
                        </a:rPr>
                        <a:t>True</a:t>
                      </a:r>
                      <a:r>
                        <a:rPr lang="zh-CN" sz="800" kern="0">
                          <a:effectLst/>
                          <a:latin typeface="Times New Roman" charset="0"/>
                          <a:ea typeface="宋体" charset="0"/>
                          <a:cs typeface="Times New Roman" charset="0"/>
                        </a:rPr>
                        <a:t>；否则，返回</a:t>
                      </a:r>
                      <a:r>
                        <a:rPr lang="en-US" sz="800" kern="0">
                          <a:effectLst/>
                          <a:latin typeface="Times New Roman" charset="0"/>
                          <a:ea typeface="宋体" charset="0"/>
                          <a:cs typeface="Times New Roman" charset="0"/>
                        </a:rPr>
                        <a:t>False</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5"/>
                  </a:ext>
                </a:extLst>
              </a:tr>
              <a:tr h="176154">
                <a:tc>
                  <a:txBody>
                    <a:bodyPr/>
                    <a:lstStyle/>
                    <a:p>
                      <a:pPr algn="ctr" fontAlgn="base">
                        <a:lnSpc>
                          <a:spcPct val="150000"/>
                        </a:lnSpc>
                        <a:spcAft>
                          <a:spcPts val="0"/>
                        </a:spcAft>
                      </a:pPr>
                      <a:r>
                        <a:rPr lang="en-US" sz="800" kern="0">
                          <a:effectLst/>
                          <a:latin typeface="Times New Roman" charset="0"/>
                          <a:ea typeface="宋体" charset="0"/>
                          <a:cs typeface="Times New Roman" charset="0"/>
                        </a:rPr>
                        <a:t>math.isnan(x)</a:t>
                      </a:r>
                      <a:endParaRPr lang="zh-CN" sz="8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800" kern="0">
                          <a:effectLst/>
                          <a:latin typeface="Times New Roman" charset="0"/>
                          <a:ea typeface="宋体" charset="0"/>
                          <a:cs typeface="Times New Roman" charset="0"/>
                        </a:rPr>
                        <a:t> </a:t>
                      </a:r>
                      <a:endParaRPr lang="zh-CN" sz="8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800" kern="0" dirty="0">
                          <a:effectLst/>
                          <a:latin typeface="Times New Roman" charset="0"/>
                          <a:ea typeface="宋体" charset="0"/>
                          <a:cs typeface="Times New Roman" charset="0"/>
                        </a:rPr>
                        <a:t>当</a:t>
                      </a:r>
                      <a:r>
                        <a:rPr lang="en-US" sz="800" kern="0" dirty="0">
                          <a:effectLst/>
                          <a:latin typeface="Times New Roman" charset="0"/>
                          <a:ea typeface="宋体" charset="0"/>
                          <a:cs typeface="Times New Roman" charset="0"/>
                        </a:rPr>
                        <a:t>x</a:t>
                      </a:r>
                      <a:r>
                        <a:rPr lang="zh-CN" sz="800" kern="0" dirty="0">
                          <a:effectLst/>
                          <a:latin typeface="Times New Roman" charset="0"/>
                          <a:ea typeface="宋体" charset="0"/>
                          <a:cs typeface="Times New Roman" charset="0"/>
                        </a:rPr>
                        <a:t>是</a:t>
                      </a:r>
                      <a:r>
                        <a:rPr lang="en-US" sz="800" kern="0" dirty="0" err="1">
                          <a:effectLst/>
                          <a:latin typeface="Times New Roman" charset="0"/>
                          <a:ea typeface="宋体" charset="0"/>
                          <a:cs typeface="Times New Roman" charset="0"/>
                        </a:rPr>
                        <a:t>NaN</a:t>
                      </a:r>
                      <a:r>
                        <a:rPr lang="zh-CN" sz="800" kern="0" dirty="0">
                          <a:effectLst/>
                          <a:latin typeface="Times New Roman" charset="0"/>
                          <a:ea typeface="宋体" charset="0"/>
                          <a:cs typeface="Times New Roman" charset="0"/>
                        </a:rPr>
                        <a:t>，返回</a:t>
                      </a:r>
                      <a:r>
                        <a:rPr lang="en-US" sz="800" kern="0" dirty="0">
                          <a:effectLst/>
                          <a:latin typeface="Times New Roman" charset="0"/>
                          <a:ea typeface="宋体" charset="0"/>
                          <a:cs typeface="Times New Roman" charset="0"/>
                        </a:rPr>
                        <a:t>True</a:t>
                      </a:r>
                      <a:r>
                        <a:rPr lang="zh-CN" sz="800" kern="0" dirty="0">
                          <a:effectLst/>
                          <a:latin typeface="Times New Roman" charset="0"/>
                          <a:ea typeface="宋体" charset="0"/>
                          <a:cs typeface="Times New Roman" charset="0"/>
                        </a:rPr>
                        <a:t>；否则，返回</a:t>
                      </a:r>
                      <a:r>
                        <a:rPr lang="en-US" sz="800" kern="0" dirty="0">
                          <a:effectLst/>
                          <a:latin typeface="Times New Roman" charset="0"/>
                          <a:ea typeface="宋体" charset="0"/>
                          <a:cs typeface="Times New Roman" charset="0"/>
                        </a:rPr>
                        <a:t>False</a:t>
                      </a:r>
                      <a:endParaRPr lang="zh-CN" sz="8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16"/>
                  </a:ext>
                </a:extLst>
              </a:tr>
            </a:tbl>
          </a:graphicData>
        </a:graphic>
      </p:graphicFrame>
    </p:spTree>
    <p:extLst>
      <p:ext uri="{BB962C8B-B14F-4D97-AF65-F5344CB8AC3E}">
        <p14:creationId xmlns:p14="http://schemas.microsoft.com/office/powerpoint/2010/main" val="406859813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184377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math</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库：</a:t>
            </a:r>
          </a:p>
        </p:txBody>
      </p:sp>
      <p:sp>
        <p:nvSpPr>
          <p:cNvPr id="9" name="TextBox 2">
            <a:extLst>
              <a:ext uri="{FF2B5EF4-FFF2-40B4-BE49-F238E27FC236}">
                <a16:creationId xmlns:a16="http://schemas.microsoft.com/office/drawing/2014/main" id="{CE6C45B3-D667-4641-A28F-BEF17F83206C}"/>
              </a:ext>
            </a:extLst>
          </p:cNvPr>
          <p:cNvSpPr txBox="1">
            <a:spLocks noChangeArrowheads="1"/>
          </p:cNvSpPr>
          <p:nvPr/>
        </p:nvSpPr>
        <p:spPr bwMode="auto">
          <a:xfrm>
            <a:off x="2987823" y="843558"/>
            <a:ext cx="3168352" cy="42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0" lvl="1" indent="0" algn="ctr" eaLnBrk="1" hangingPunct="1">
              <a:lnSpc>
                <a:spcPct val="150000"/>
              </a:lnSpc>
              <a:buClr>
                <a:srgbClr val="0066FF"/>
              </a:buClr>
            </a:pPr>
            <a:r>
              <a:rPr lang="en-US" altLang="zh-CN"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math</a:t>
            </a:r>
            <a:r>
              <a:rPr lang="zh-CN" altLang="en-US"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库中包括</a:t>
            </a:r>
            <a:r>
              <a:rPr lang="en-US" altLang="zh-CN"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8</a:t>
            </a:r>
            <a:r>
              <a:rPr lang="zh-CN" altLang="en-US" sz="16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个幂对数函数</a:t>
            </a:r>
          </a:p>
        </p:txBody>
      </p:sp>
      <p:graphicFrame>
        <p:nvGraphicFramePr>
          <p:cNvPr id="6" name="表格 5">
            <a:extLst>
              <a:ext uri="{FF2B5EF4-FFF2-40B4-BE49-F238E27FC236}">
                <a16:creationId xmlns:a16="http://schemas.microsoft.com/office/drawing/2014/main" id="{A71FD2A2-5919-42E0-B887-8369351D41A7}"/>
              </a:ext>
            </a:extLst>
          </p:cNvPr>
          <p:cNvGraphicFramePr>
            <a:graphicFrameLocks noGrp="1"/>
          </p:cNvGraphicFramePr>
          <p:nvPr>
            <p:extLst>
              <p:ext uri="{D42A27DB-BD31-4B8C-83A1-F6EECF244321}">
                <p14:modId xmlns:p14="http://schemas.microsoft.com/office/powerpoint/2010/main" val="583405442"/>
              </p:ext>
            </p:extLst>
          </p:nvPr>
        </p:nvGraphicFramePr>
        <p:xfrm>
          <a:off x="971600" y="1270020"/>
          <a:ext cx="6991925" cy="2263140"/>
        </p:xfrm>
        <a:graphic>
          <a:graphicData uri="http://schemas.openxmlformats.org/drawingml/2006/table">
            <a:tbl>
              <a:tblPr firstRow="1" firstCol="1" bandRow="1"/>
              <a:tblGrid>
                <a:gridCol w="1649509">
                  <a:extLst>
                    <a:ext uri="{9D8B030D-6E8A-4147-A177-3AD203B41FA5}">
                      <a16:colId xmlns:a16="http://schemas.microsoft.com/office/drawing/2014/main" val="20000"/>
                    </a:ext>
                  </a:extLst>
                </a:gridCol>
                <a:gridCol w="1177509">
                  <a:extLst>
                    <a:ext uri="{9D8B030D-6E8A-4147-A177-3AD203B41FA5}">
                      <a16:colId xmlns:a16="http://schemas.microsoft.com/office/drawing/2014/main" val="20001"/>
                    </a:ext>
                  </a:extLst>
                </a:gridCol>
                <a:gridCol w="4164907">
                  <a:extLst>
                    <a:ext uri="{9D8B030D-6E8A-4147-A177-3AD203B41FA5}">
                      <a16:colId xmlns:a16="http://schemas.microsoft.com/office/drawing/2014/main" val="20002"/>
                    </a:ext>
                  </a:extLst>
                </a:gridCol>
              </a:tblGrid>
              <a:tr h="230949">
                <a:tc>
                  <a:txBody>
                    <a:bodyPr/>
                    <a:lstStyle/>
                    <a:p>
                      <a:pPr algn="ctr" fontAlgn="base">
                        <a:lnSpc>
                          <a:spcPct val="150000"/>
                        </a:lnSpc>
                        <a:spcAft>
                          <a:spcPts val="0"/>
                        </a:spcAft>
                      </a:pPr>
                      <a:r>
                        <a:rPr lang="zh-CN" sz="1100" kern="0">
                          <a:effectLst/>
                          <a:latin typeface="Times New Roman" charset="0"/>
                          <a:ea typeface="宋体" charset="0"/>
                          <a:cs typeface="Times New Roman" charset="0"/>
                        </a:rPr>
                        <a:t>函数</a:t>
                      </a:r>
                      <a:endParaRPr lang="zh-CN" sz="11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ase">
                        <a:lnSpc>
                          <a:spcPct val="150000"/>
                        </a:lnSpc>
                        <a:spcAft>
                          <a:spcPts val="0"/>
                        </a:spcAft>
                      </a:pPr>
                      <a:r>
                        <a:rPr lang="zh-CN" sz="1100" kern="0" dirty="0">
                          <a:effectLst/>
                          <a:latin typeface="Times New Roman" charset="0"/>
                          <a:ea typeface="宋体" charset="0"/>
                          <a:cs typeface="Times New Roman" charset="0"/>
                        </a:rPr>
                        <a:t>数学表示</a:t>
                      </a:r>
                      <a:endParaRPr lang="zh-CN" sz="11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tc>
                  <a:txBody>
                    <a:bodyPr/>
                    <a:lstStyle/>
                    <a:p>
                      <a:pPr algn="ctr" fontAlgn="base">
                        <a:lnSpc>
                          <a:spcPct val="150000"/>
                        </a:lnSpc>
                        <a:spcAft>
                          <a:spcPts val="0"/>
                        </a:spcAft>
                      </a:pPr>
                      <a:r>
                        <a:rPr lang="zh-CN" sz="1100" kern="0" dirty="0">
                          <a:effectLst/>
                          <a:latin typeface="Times New Roman" charset="0"/>
                          <a:ea typeface="宋体" charset="0"/>
                          <a:cs typeface="Times New Roman" charset="0"/>
                        </a:rPr>
                        <a:t>描述</a:t>
                      </a:r>
                      <a:endParaRPr lang="zh-CN" sz="11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D9D9D9"/>
                    </a:solidFill>
                  </a:tcPr>
                </a:tc>
                <a:extLst>
                  <a:ext uri="{0D108BD9-81ED-4DB2-BD59-A6C34878D82A}">
                    <a16:rowId xmlns:a16="http://schemas.microsoft.com/office/drawing/2014/main" val="10000"/>
                  </a:ext>
                </a:extLst>
              </a:tr>
              <a:tr h="232859">
                <a:tc>
                  <a:txBody>
                    <a:bodyPr/>
                    <a:lstStyle/>
                    <a:p>
                      <a:pPr algn="ctr" fontAlgn="base">
                        <a:lnSpc>
                          <a:spcPct val="150000"/>
                        </a:lnSpc>
                        <a:spcAft>
                          <a:spcPts val="0"/>
                        </a:spcAft>
                      </a:pPr>
                      <a:r>
                        <a:rPr lang="en-US" sz="1100" kern="0">
                          <a:effectLst/>
                          <a:latin typeface="Times New Roman" charset="0"/>
                          <a:ea typeface="宋体" charset="0"/>
                          <a:cs typeface="Times New Roman" charset="0"/>
                        </a:rPr>
                        <a:t>math.pow(x,y)</a:t>
                      </a:r>
                      <a:endParaRPr lang="zh-CN" sz="11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1100" kern="0">
                          <a:effectLst/>
                          <a:latin typeface="Times New Roman" charset="0"/>
                          <a:ea typeface="宋体" charset="0"/>
                          <a:cs typeface="Times New Roman" charset="0"/>
                        </a:rPr>
                        <a:t>x</a:t>
                      </a:r>
                      <a:r>
                        <a:rPr lang="en-US" sz="1100" kern="0" baseline="30000">
                          <a:effectLst/>
                          <a:latin typeface="Times New Roman" charset="0"/>
                          <a:ea typeface="宋体" charset="0"/>
                          <a:cs typeface="Times New Roman" charset="0"/>
                        </a:rPr>
                        <a:t>y</a:t>
                      </a:r>
                      <a:endParaRPr lang="zh-CN" sz="11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1100" kern="0" dirty="0">
                          <a:effectLst/>
                          <a:latin typeface="Times New Roman" charset="0"/>
                          <a:ea typeface="宋体" charset="0"/>
                          <a:cs typeface="Times New Roman" charset="0"/>
                        </a:rPr>
                        <a:t>返回</a:t>
                      </a:r>
                      <a:r>
                        <a:rPr lang="en-US" sz="1100" kern="0" dirty="0">
                          <a:effectLst/>
                          <a:latin typeface="Times New Roman" charset="0"/>
                          <a:ea typeface="宋体" charset="0"/>
                          <a:cs typeface="Times New Roman" charset="0"/>
                        </a:rPr>
                        <a:t>x</a:t>
                      </a:r>
                      <a:r>
                        <a:rPr lang="zh-CN" sz="1100" kern="0" dirty="0">
                          <a:effectLst/>
                          <a:latin typeface="Times New Roman" charset="0"/>
                          <a:ea typeface="宋体" charset="0"/>
                          <a:cs typeface="Times New Roman" charset="0"/>
                        </a:rPr>
                        <a:t>的</a:t>
                      </a:r>
                      <a:r>
                        <a:rPr lang="en-US" sz="1100" kern="0" dirty="0">
                          <a:effectLst/>
                          <a:latin typeface="Times New Roman" charset="0"/>
                          <a:ea typeface="宋体" charset="0"/>
                          <a:cs typeface="Times New Roman" charset="0"/>
                        </a:rPr>
                        <a:t>y</a:t>
                      </a:r>
                      <a:r>
                        <a:rPr lang="zh-CN" sz="1100" kern="0" dirty="0">
                          <a:effectLst/>
                          <a:latin typeface="Times New Roman" charset="0"/>
                          <a:ea typeface="宋体" charset="0"/>
                          <a:cs typeface="Times New Roman" charset="0"/>
                        </a:rPr>
                        <a:t>次幂</a:t>
                      </a:r>
                      <a:endParaRPr lang="zh-CN" sz="11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232859">
                <a:tc>
                  <a:txBody>
                    <a:bodyPr/>
                    <a:lstStyle/>
                    <a:p>
                      <a:pPr algn="ctr" fontAlgn="base">
                        <a:lnSpc>
                          <a:spcPct val="150000"/>
                        </a:lnSpc>
                        <a:spcAft>
                          <a:spcPts val="0"/>
                        </a:spcAft>
                      </a:pPr>
                      <a:r>
                        <a:rPr lang="en-US" sz="1100" kern="0">
                          <a:effectLst/>
                          <a:latin typeface="Times New Roman" charset="0"/>
                          <a:ea typeface="宋体" charset="0"/>
                          <a:cs typeface="Times New Roman" charset="0"/>
                        </a:rPr>
                        <a:t>math.exp(x)</a:t>
                      </a:r>
                      <a:endParaRPr lang="zh-CN" sz="11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1100" kern="0">
                          <a:effectLst/>
                          <a:latin typeface="Times New Roman" charset="0"/>
                          <a:ea typeface="宋体" charset="0"/>
                          <a:cs typeface="Times New Roman" charset="0"/>
                        </a:rPr>
                        <a:t>e</a:t>
                      </a:r>
                      <a:r>
                        <a:rPr lang="en-US" sz="1100" kern="0" baseline="30000">
                          <a:effectLst/>
                          <a:latin typeface="Times New Roman" charset="0"/>
                          <a:ea typeface="宋体" charset="0"/>
                          <a:cs typeface="Times New Roman" charset="0"/>
                        </a:rPr>
                        <a:t>x</a:t>
                      </a:r>
                      <a:endParaRPr lang="zh-CN" sz="11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1100" kern="0">
                          <a:effectLst/>
                          <a:latin typeface="Calibri" charset="0"/>
                          <a:ea typeface="宋体" charset="0"/>
                          <a:cs typeface="Times New Roman" charset="0"/>
                        </a:rPr>
                        <a:t>返回</a:t>
                      </a:r>
                      <a:r>
                        <a:rPr lang="en-US" sz="1100" kern="0">
                          <a:effectLst/>
                          <a:latin typeface="Calibri" charset="0"/>
                          <a:ea typeface="宋体" charset="0"/>
                          <a:cs typeface="Times New Roman" charset="0"/>
                        </a:rPr>
                        <a:t>e</a:t>
                      </a:r>
                      <a:r>
                        <a:rPr lang="zh-CN" sz="1100" kern="0">
                          <a:effectLst/>
                          <a:latin typeface="Calibri" charset="0"/>
                          <a:ea typeface="宋体" charset="0"/>
                          <a:cs typeface="Times New Roman" charset="0"/>
                        </a:rPr>
                        <a:t>的</a:t>
                      </a:r>
                      <a:r>
                        <a:rPr lang="en-US" sz="1100" kern="0">
                          <a:effectLst/>
                          <a:latin typeface="Calibri" charset="0"/>
                          <a:ea typeface="宋体" charset="0"/>
                          <a:cs typeface="Times New Roman" charset="0"/>
                        </a:rPr>
                        <a:t>x</a:t>
                      </a:r>
                      <a:r>
                        <a:rPr lang="zh-CN" sz="1100" kern="0">
                          <a:effectLst/>
                          <a:latin typeface="Calibri" charset="0"/>
                          <a:ea typeface="宋体" charset="0"/>
                          <a:cs typeface="Times New Roman" charset="0"/>
                        </a:rPr>
                        <a:t>次幂，</a:t>
                      </a:r>
                      <a:r>
                        <a:rPr lang="en-US" sz="1100" kern="0">
                          <a:effectLst/>
                          <a:latin typeface="Calibri" charset="0"/>
                          <a:ea typeface="宋体" charset="0"/>
                          <a:cs typeface="Times New Roman" charset="0"/>
                        </a:rPr>
                        <a:t>e</a:t>
                      </a:r>
                      <a:r>
                        <a:rPr lang="zh-CN" sz="1100" kern="0">
                          <a:effectLst/>
                          <a:latin typeface="Calibri" charset="0"/>
                          <a:ea typeface="宋体" charset="0"/>
                          <a:cs typeface="Times New Roman" charset="0"/>
                        </a:rPr>
                        <a:t>是自然对数</a:t>
                      </a:r>
                      <a:r>
                        <a:rPr lang="zh-CN" sz="1100" kern="0">
                          <a:effectLst/>
                          <a:latin typeface="Calibri" charset="0"/>
                          <a:ea typeface="Times New Roman" charset="0"/>
                          <a:cs typeface="Times New Roman" charset="0"/>
                        </a:rPr>
                        <a:t> </a:t>
                      </a:r>
                      <a:endParaRPr lang="zh-CN" sz="11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232859">
                <a:tc>
                  <a:txBody>
                    <a:bodyPr/>
                    <a:lstStyle/>
                    <a:p>
                      <a:pPr algn="ctr" fontAlgn="base">
                        <a:lnSpc>
                          <a:spcPct val="150000"/>
                        </a:lnSpc>
                        <a:spcAft>
                          <a:spcPts val="0"/>
                        </a:spcAft>
                      </a:pPr>
                      <a:r>
                        <a:rPr lang="en-US" sz="1100" kern="0">
                          <a:effectLst/>
                          <a:latin typeface="Times New Roman" charset="0"/>
                          <a:ea typeface="宋体" charset="0"/>
                          <a:cs typeface="Times New Roman" charset="0"/>
                        </a:rPr>
                        <a:t>math.expml(x)</a:t>
                      </a:r>
                      <a:endParaRPr lang="zh-CN" sz="11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ctr" fontAlgn="base">
                        <a:lnSpc>
                          <a:spcPct val="150000"/>
                        </a:lnSpc>
                        <a:spcAft>
                          <a:spcPts val="0"/>
                        </a:spcAft>
                      </a:pPr>
                      <a:r>
                        <a:rPr lang="en-US" sz="1100" kern="0">
                          <a:effectLst/>
                          <a:latin typeface="Times New Roman" charset="0"/>
                          <a:ea typeface="宋体" charset="0"/>
                          <a:cs typeface="Times New Roman" charset="0"/>
                        </a:rPr>
                        <a:t>e</a:t>
                      </a:r>
                      <a:r>
                        <a:rPr lang="en-US" sz="1100" kern="0" baseline="30000">
                          <a:effectLst/>
                          <a:latin typeface="Times New Roman" charset="0"/>
                          <a:ea typeface="宋体" charset="0"/>
                          <a:cs typeface="Times New Roman" charset="0"/>
                        </a:rPr>
                        <a:t>x</a:t>
                      </a:r>
                      <a:r>
                        <a:rPr lang="en-US" sz="1100" kern="0">
                          <a:effectLst/>
                          <a:latin typeface="Times New Roman" charset="0"/>
                          <a:ea typeface="宋体" charset="0"/>
                          <a:cs typeface="Times New Roman" charset="0"/>
                        </a:rPr>
                        <a:t>-1</a:t>
                      </a:r>
                      <a:endParaRPr lang="zh-CN" sz="11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pPr algn="just" fontAlgn="base">
                        <a:lnSpc>
                          <a:spcPct val="150000"/>
                        </a:lnSpc>
                        <a:spcAft>
                          <a:spcPts val="0"/>
                        </a:spcAft>
                      </a:pPr>
                      <a:r>
                        <a:rPr lang="zh-CN" sz="1100" kern="0">
                          <a:effectLst/>
                          <a:latin typeface="Times New Roman" charset="0"/>
                          <a:ea typeface="宋体" charset="0"/>
                          <a:cs typeface="Times New Roman" charset="0"/>
                        </a:rPr>
                        <a:t>返回</a:t>
                      </a:r>
                      <a:r>
                        <a:rPr lang="en-US" sz="1100" kern="0">
                          <a:effectLst/>
                          <a:latin typeface="宋体" charset="0"/>
                          <a:ea typeface="宋体" charset="0"/>
                          <a:cs typeface="Times New Roman" charset="0"/>
                        </a:rPr>
                        <a:t>e</a:t>
                      </a:r>
                      <a:r>
                        <a:rPr lang="zh-CN" sz="1100" kern="0">
                          <a:effectLst/>
                          <a:latin typeface="Calibri" charset="0"/>
                          <a:ea typeface="宋体" charset="0"/>
                          <a:cs typeface="Times New Roman" charset="0"/>
                        </a:rPr>
                        <a:t>的</a:t>
                      </a:r>
                      <a:r>
                        <a:rPr lang="en-US" sz="1100" kern="0">
                          <a:effectLst/>
                          <a:latin typeface="Calibri" charset="0"/>
                          <a:ea typeface="宋体" charset="0"/>
                          <a:cs typeface="Times New Roman" charset="0"/>
                        </a:rPr>
                        <a:t>x</a:t>
                      </a:r>
                      <a:r>
                        <a:rPr lang="zh-CN" sz="1100" kern="0">
                          <a:effectLst/>
                          <a:latin typeface="Calibri" charset="0"/>
                          <a:ea typeface="宋体" charset="0"/>
                          <a:cs typeface="Times New Roman" charset="0"/>
                        </a:rPr>
                        <a:t>次幂减</a:t>
                      </a:r>
                      <a:r>
                        <a:rPr lang="en-US" sz="1100" kern="0">
                          <a:effectLst/>
                          <a:latin typeface="Calibri" charset="0"/>
                          <a:ea typeface="宋体" charset="0"/>
                          <a:cs typeface="Times New Roman" charset="0"/>
                        </a:rPr>
                        <a:t>1</a:t>
                      </a:r>
                      <a:endParaRPr lang="zh-CN" sz="11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232859">
                <a:tc>
                  <a:txBody>
                    <a:bodyPr/>
                    <a:lstStyle/>
                    <a:p>
                      <a:pPr algn="ctr" fontAlgn="base">
                        <a:lnSpc>
                          <a:spcPct val="150000"/>
                        </a:lnSpc>
                        <a:spcAft>
                          <a:spcPts val="0"/>
                        </a:spcAft>
                      </a:pPr>
                      <a:r>
                        <a:rPr lang="en-US" sz="1100" kern="0">
                          <a:effectLst/>
                          <a:latin typeface="Times New Roman" charset="0"/>
                          <a:ea typeface="宋体" charset="0"/>
                          <a:cs typeface="Times New Roman" charset="0"/>
                        </a:rPr>
                        <a:t>math.sqrt(x)</a:t>
                      </a:r>
                      <a:endParaRPr lang="zh-CN" sz="11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1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140415" t="-383582" r="-354922" b="-394030"/>
                      </a:stretch>
                    </a:blipFill>
                  </a:tcPr>
                </a:tc>
                <a:tc>
                  <a:txBody>
                    <a:bodyPr/>
                    <a:lstStyle/>
                    <a:p>
                      <a:pPr algn="just" fontAlgn="base">
                        <a:lnSpc>
                          <a:spcPct val="150000"/>
                        </a:lnSpc>
                        <a:spcAft>
                          <a:spcPts val="0"/>
                        </a:spcAft>
                      </a:pPr>
                      <a:r>
                        <a:rPr lang="zh-CN" sz="1100" kern="0">
                          <a:effectLst/>
                          <a:latin typeface="Times New Roman" charset="0"/>
                          <a:ea typeface="宋体" charset="0"/>
                          <a:cs typeface="Times New Roman" charset="0"/>
                        </a:rPr>
                        <a:t>返回</a:t>
                      </a:r>
                      <a:r>
                        <a:rPr lang="en-US" sz="1100" kern="0">
                          <a:effectLst/>
                          <a:latin typeface="Times New Roman" charset="0"/>
                          <a:ea typeface="宋体" charset="0"/>
                          <a:cs typeface="Times New Roman" charset="0"/>
                        </a:rPr>
                        <a:t>x</a:t>
                      </a:r>
                      <a:r>
                        <a:rPr lang="zh-CN" sz="1100" kern="0">
                          <a:effectLst/>
                          <a:latin typeface="Times New Roman" charset="0"/>
                          <a:ea typeface="宋体" charset="0"/>
                          <a:cs typeface="Times New Roman" charset="0"/>
                        </a:rPr>
                        <a:t>的平方根</a:t>
                      </a:r>
                      <a:endParaRPr lang="zh-CN" sz="11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232859">
                <a:tc>
                  <a:txBody>
                    <a:bodyPr/>
                    <a:lstStyle/>
                    <a:p>
                      <a:pPr algn="ctr" fontAlgn="base">
                        <a:lnSpc>
                          <a:spcPct val="150000"/>
                        </a:lnSpc>
                        <a:spcAft>
                          <a:spcPts val="0"/>
                        </a:spcAft>
                      </a:pPr>
                      <a:r>
                        <a:rPr lang="en-US" sz="1100" kern="0">
                          <a:effectLst/>
                          <a:latin typeface="Times New Roman" charset="0"/>
                          <a:ea typeface="宋体" charset="0"/>
                          <a:cs typeface="Times New Roman" charset="0"/>
                        </a:rPr>
                        <a:t>math.log(x[,base])</a:t>
                      </a:r>
                      <a:endParaRPr lang="zh-CN" sz="11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1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140415" t="-498462" r="-354922" b="-306154"/>
                      </a:stretch>
                    </a:blipFill>
                  </a:tcPr>
                </a:tc>
                <a:tc>
                  <a:txBody>
                    <a:bodyPr/>
                    <a:lstStyle/>
                    <a:p>
                      <a:endParaRPr lang="zh-CN" sz="1100"/>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67836" t="-498462" r="-146" b="-306154"/>
                      </a:stretch>
                    </a:blipFill>
                  </a:tcPr>
                </a:tc>
                <a:extLst>
                  <a:ext uri="{0D108BD9-81ED-4DB2-BD59-A6C34878D82A}">
                    <a16:rowId xmlns:a16="http://schemas.microsoft.com/office/drawing/2014/main" val="10005"/>
                  </a:ext>
                </a:extLst>
              </a:tr>
              <a:tr h="232859">
                <a:tc>
                  <a:txBody>
                    <a:bodyPr/>
                    <a:lstStyle/>
                    <a:p>
                      <a:pPr algn="ctr" fontAlgn="base">
                        <a:lnSpc>
                          <a:spcPct val="150000"/>
                        </a:lnSpc>
                        <a:spcAft>
                          <a:spcPts val="0"/>
                        </a:spcAft>
                      </a:pPr>
                      <a:r>
                        <a:rPr lang="en-US" sz="1100" kern="0">
                          <a:effectLst/>
                          <a:latin typeface="Times New Roman" charset="0"/>
                          <a:ea typeface="宋体" charset="0"/>
                          <a:cs typeface="Times New Roman" charset="0"/>
                        </a:rPr>
                        <a:t>math.log1p(x)</a:t>
                      </a:r>
                      <a:endParaRPr lang="zh-CN" sz="11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1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140415" t="-589394" r="-354922" b="-201515"/>
                      </a:stretch>
                    </a:blipFill>
                  </a:tcPr>
                </a:tc>
                <a:tc>
                  <a:txBody>
                    <a:bodyPr/>
                    <a:lstStyle/>
                    <a:p>
                      <a:pPr algn="just" fontAlgn="base">
                        <a:lnSpc>
                          <a:spcPct val="150000"/>
                        </a:lnSpc>
                        <a:spcAft>
                          <a:spcPts val="0"/>
                        </a:spcAft>
                      </a:pPr>
                      <a:r>
                        <a:rPr lang="zh-CN" sz="1100" kern="0">
                          <a:effectLst/>
                          <a:latin typeface="Times New Roman" charset="0"/>
                          <a:ea typeface="宋体" charset="0"/>
                          <a:cs typeface="Times New Roman" charset="0"/>
                        </a:rPr>
                        <a:t>返回</a:t>
                      </a:r>
                      <a:r>
                        <a:rPr lang="en-US" sz="1100" kern="0">
                          <a:effectLst/>
                          <a:latin typeface="Times New Roman" charset="0"/>
                          <a:ea typeface="宋体" charset="0"/>
                          <a:cs typeface="Times New Roman" charset="0"/>
                        </a:rPr>
                        <a:t>1+x</a:t>
                      </a:r>
                      <a:r>
                        <a:rPr lang="zh-CN" sz="1100" kern="0">
                          <a:effectLst/>
                          <a:latin typeface="Times New Roman" charset="0"/>
                          <a:ea typeface="宋体" charset="0"/>
                          <a:cs typeface="Times New Roman" charset="0"/>
                        </a:rPr>
                        <a:t>的自然对数值</a:t>
                      </a:r>
                      <a:endParaRPr lang="zh-CN" sz="11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r h="232859">
                <a:tc>
                  <a:txBody>
                    <a:bodyPr/>
                    <a:lstStyle/>
                    <a:p>
                      <a:pPr algn="ctr" fontAlgn="base">
                        <a:lnSpc>
                          <a:spcPct val="150000"/>
                        </a:lnSpc>
                        <a:spcAft>
                          <a:spcPts val="0"/>
                        </a:spcAft>
                      </a:pPr>
                      <a:r>
                        <a:rPr lang="en-US" sz="1100" kern="0">
                          <a:effectLst/>
                          <a:latin typeface="Times New Roman" charset="0"/>
                          <a:ea typeface="宋体" charset="0"/>
                          <a:cs typeface="Times New Roman" charset="0"/>
                        </a:rPr>
                        <a:t>math.log2(x)</a:t>
                      </a:r>
                      <a:endParaRPr lang="zh-CN" sz="11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1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140415" t="-700000" r="-354922" b="-104615"/>
                      </a:stretch>
                    </a:blipFill>
                  </a:tcPr>
                </a:tc>
                <a:tc>
                  <a:txBody>
                    <a:bodyPr/>
                    <a:lstStyle/>
                    <a:p>
                      <a:pPr algn="just" fontAlgn="base">
                        <a:lnSpc>
                          <a:spcPct val="150000"/>
                        </a:lnSpc>
                        <a:spcAft>
                          <a:spcPts val="0"/>
                        </a:spcAft>
                      </a:pPr>
                      <a:r>
                        <a:rPr lang="zh-CN" sz="1100" kern="0">
                          <a:effectLst/>
                          <a:latin typeface="Times New Roman" charset="0"/>
                          <a:ea typeface="宋体" charset="0"/>
                          <a:cs typeface="Times New Roman" charset="0"/>
                        </a:rPr>
                        <a:t>返回</a:t>
                      </a:r>
                      <a:r>
                        <a:rPr lang="en-US" sz="1100" kern="0">
                          <a:effectLst/>
                          <a:latin typeface="Times New Roman" charset="0"/>
                          <a:ea typeface="宋体" charset="0"/>
                          <a:cs typeface="Times New Roman" charset="0"/>
                        </a:rPr>
                        <a:t>x</a:t>
                      </a:r>
                      <a:r>
                        <a:rPr lang="zh-CN" sz="1100" kern="0">
                          <a:effectLst/>
                          <a:latin typeface="Times New Roman" charset="0"/>
                          <a:ea typeface="宋体" charset="0"/>
                          <a:cs typeface="Times New Roman" charset="0"/>
                        </a:rPr>
                        <a:t>的</a:t>
                      </a:r>
                      <a:r>
                        <a:rPr lang="en-US" sz="1100" kern="0">
                          <a:effectLst/>
                          <a:latin typeface="Times New Roman" charset="0"/>
                          <a:ea typeface="宋体" charset="0"/>
                          <a:cs typeface="Times New Roman" charset="0"/>
                        </a:rPr>
                        <a:t>2</a:t>
                      </a:r>
                      <a:r>
                        <a:rPr lang="zh-CN" sz="1100" kern="0">
                          <a:effectLst/>
                          <a:latin typeface="Times New Roman" charset="0"/>
                          <a:ea typeface="宋体" charset="0"/>
                          <a:cs typeface="Times New Roman" charset="0"/>
                        </a:rPr>
                        <a:t>对数值</a:t>
                      </a:r>
                      <a:endParaRPr lang="zh-CN" sz="1100" kern="10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7"/>
                  </a:ext>
                </a:extLst>
              </a:tr>
              <a:tr h="232859">
                <a:tc>
                  <a:txBody>
                    <a:bodyPr/>
                    <a:lstStyle/>
                    <a:p>
                      <a:pPr algn="ctr" fontAlgn="base">
                        <a:lnSpc>
                          <a:spcPct val="150000"/>
                        </a:lnSpc>
                        <a:spcAft>
                          <a:spcPts val="0"/>
                        </a:spcAft>
                      </a:pPr>
                      <a:r>
                        <a:rPr lang="en-US" sz="1100" kern="0">
                          <a:effectLst/>
                          <a:latin typeface="Times New Roman" charset="0"/>
                          <a:ea typeface="宋体" charset="0"/>
                          <a:cs typeface="Times New Roman" charset="0"/>
                        </a:rPr>
                        <a:t>math.log10(x)</a:t>
                      </a:r>
                      <a:endParaRPr lang="zh-CN" sz="1100" kern="100">
                        <a:effectLst/>
                        <a:latin typeface="Calibri" charset="0"/>
                        <a:ea typeface="宋体" charset="0"/>
                        <a:cs typeface="Times New Roman" charset="0"/>
                      </a:endParaRPr>
                    </a:p>
                  </a:txBody>
                  <a:tcPr marL="68580" marR="68580" marT="0" marB="0">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tc>
                  <a:txBody>
                    <a:bodyPr/>
                    <a:lstStyle/>
                    <a:p>
                      <a:endParaRPr lang="zh-CN" sz="1100"/>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blipFill rotWithShape="0">
                      <a:blip r:embed="rId3"/>
                      <a:stretch>
                        <a:fillRect l="-140415" t="-787879" r="-354922" b="-3030"/>
                      </a:stretch>
                    </a:blipFill>
                  </a:tcPr>
                </a:tc>
                <a:tc>
                  <a:txBody>
                    <a:bodyPr/>
                    <a:lstStyle/>
                    <a:p>
                      <a:pPr algn="just" fontAlgn="base">
                        <a:lnSpc>
                          <a:spcPct val="150000"/>
                        </a:lnSpc>
                        <a:spcAft>
                          <a:spcPts val="0"/>
                        </a:spcAft>
                      </a:pPr>
                      <a:r>
                        <a:rPr lang="zh-CN" sz="1100" kern="0" dirty="0">
                          <a:effectLst/>
                          <a:latin typeface="Times New Roman" charset="0"/>
                          <a:ea typeface="宋体" charset="0"/>
                          <a:cs typeface="Times New Roman" charset="0"/>
                        </a:rPr>
                        <a:t>返回</a:t>
                      </a:r>
                      <a:r>
                        <a:rPr lang="en-US" sz="1100" kern="0" dirty="0">
                          <a:effectLst/>
                          <a:latin typeface="Times New Roman" charset="0"/>
                          <a:ea typeface="宋体" charset="0"/>
                          <a:cs typeface="Times New Roman" charset="0"/>
                        </a:rPr>
                        <a:t>x</a:t>
                      </a:r>
                      <a:r>
                        <a:rPr lang="zh-CN" sz="1100" kern="0" dirty="0">
                          <a:effectLst/>
                          <a:latin typeface="Times New Roman" charset="0"/>
                          <a:ea typeface="宋体" charset="0"/>
                          <a:cs typeface="Times New Roman" charset="0"/>
                        </a:rPr>
                        <a:t>的</a:t>
                      </a:r>
                      <a:r>
                        <a:rPr lang="en-US" sz="1100" kern="0" dirty="0">
                          <a:effectLst/>
                          <a:latin typeface="Times New Roman" charset="0"/>
                          <a:ea typeface="宋体" charset="0"/>
                          <a:cs typeface="Times New Roman" charset="0"/>
                        </a:rPr>
                        <a:t>10</a:t>
                      </a:r>
                      <a:r>
                        <a:rPr lang="zh-CN" sz="1100" kern="0" dirty="0">
                          <a:effectLst/>
                          <a:latin typeface="Times New Roman" charset="0"/>
                          <a:ea typeface="宋体" charset="0"/>
                          <a:cs typeface="Times New Roman" charset="0"/>
                        </a:rPr>
                        <a:t>对数值</a:t>
                      </a:r>
                      <a:endParaRPr lang="zh-CN" sz="1100" kern="100" dirty="0">
                        <a:effectLst/>
                        <a:latin typeface="Calibri" charset="0"/>
                        <a:ea typeface="宋体" charset="0"/>
                        <a:cs typeface="Times New Roman" charset="0"/>
                      </a:endParaRPr>
                    </a:p>
                  </a:txBody>
                  <a:tcPr marL="68580" marR="68580" marT="0" marB="0">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8"/>
                  </a:ext>
                </a:extLst>
              </a:tr>
            </a:tbl>
          </a:graphicData>
        </a:graphic>
      </p:graphicFrame>
      <p:sp>
        <p:nvSpPr>
          <p:cNvPr id="8" name="TextBox 2">
            <a:extLst>
              <a:ext uri="{FF2B5EF4-FFF2-40B4-BE49-F238E27FC236}">
                <a16:creationId xmlns:a16="http://schemas.microsoft.com/office/drawing/2014/main" id="{AE625442-39F5-49D4-A0FB-A11A5C96F85C}"/>
              </a:ext>
            </a:extLst>
          </p:cNvPr>
          <p:cNvSpPr txBox="1">
            <a:spLocks noChangeArrowheads="1"/>
          </p:cNvSpPr>
          <p:nvPr/>
        </p:nvSpPr>
        <p:spPr bwMode="auto">
          <a:xfrm>
            <a:off x="755576" y="3324498"/>
            <a:ext cx="2448272" cy="40011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0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math</a:t>
            </a:r>
            <a:r>
              <a:rPr lang="zh-CN" altLang="en-US" sz="20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库的使用：</a:t>
            </a:r>
          </a:p>
        </p:txBody>
      </p:sp>
      <p:sp>
        <p:nvSpPr>
          <p:cNvPr id="10" name="TextBox 2">
            <a:extLst>
              <a:ext uri="{FF2B5EF4-FFF2-40B4-BE49-F238E27FC236}">
                <a16:creationId xmlns:a16="http://schemas.microsoft.com/office/drawing/2014/main" id="{2CD81B9F-54A5-4304-BA5A-8B2DB0809373}"/>
              </a:ext>
            </a:extLst>
          </p:cNvPr>
          <p:cNvSpPr txBox="1">
            <a:spLocks noChangeArrowheads="1"/>
          </p:cNvSpPr>
          <p:nvPr/>
        </p:nvSpPr>
        <p:spPr bwMode="auto">
          <a:xfrm>
            <a:off x="971600" y="3717870"/>
            <a:ext cx="46073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342900" indent="-342900">
              <a:spcBef>
                <a:spcPts val="0"/>
              </a:spcBef>
              <a:buFontTx/>
              <a:buChar char="•"/>
            </a:pPr>
            <a:r>
              <a:rPr lang="zh-CN" altLang="zh-CN" sz="1200" dirty="0">
                <a:latin typeface="微软雅黑" pitchFamily="34" charset="-122"/>
                <a:ea typeface="微软雅黑" pitchFamily="34" charset="-122"/>
              </a:rPr>
              <a:t>第一种：</a:t>
            </a:r>
            <a:r>
              <a:rPr lang="en-US" altLang="zh-CN" sz="1200" dirty="0">
                <a:solidFill>
                  <a:srgbClr val="663300"/>
                </a:solidFill>
                <a:latin typeface="微软雅黑" pitchFamily="34" charset="-122"/>
                <a:ea typeface="微软雅黑" pitchFamily="34" charset="-122"/>
              </a:rPr>
              <a:t>import math </a:t>
            </a:r>
            <a:endParaRPr lang="zh-CN" altLang="zh-CN" sz="1200" dirty="0">
              <a:solidFill>
                <a:srgbClr val="663300"/>
              </a:solidFill>
              <a:latin typeface="微软雅黑" pitchFamily="34" charset="-122"/>
              <a:ea typeface="微软雅黑" pitchFamily="34" charset="-122"/>
            </a:endParaRPr>
          </a:p>
          <a:p>
            <a:pPr marL="342900" indent="-342900">
              <a:spcBef>
                <a:spcPts val="0"/>
              </a:spcBef>
            </a:pPr>
            <a:r>
              <a:rPr lang="zh-CN" altLang="zh-CN" sz="1200" dirty="0">
                <a:latin typeface="微软雅黑" pitchFamily="34" charset="-122"/>
                <a:ea typeface="微软雅黑" pitchFamily="34" charset="-122"/>
              </a:rPr>
              <a:t>对</a:t>
            </a:r>
            <a:r>
              <a:rPr lang="en-US" altLang="zh-CN" sz="1200" dirty="0">
                <a:latin typeface="微软雅黑" pitchFamily="34" charset="-122"/>
                <a:ea typeface="微软雅黑" pitchFamily="34" charset="-122"/>
              </a:rPr>
              <a:t>math</a:t>
            </a:r>
            <a:r>
              <a:rPr lang="zh-CN" altLang="zh-CN" sz="1200" dirty="0">
                <a:latin typeface="微软雅黑" pitchFamily="34" charset="-122"/>
                <a:ea typeface="微软雅黑" pitchFamily="34" charset="-122"/>
              </a:rPr>
              <a:t>库中函数采用</a:t>
            </a:r>
            <a:r>
              <a:rPr lang="en-US" altLang="zh-CN" sz="1200" dirty="0">
                <a:latin typeface="微软雅黑" pitchFamily="34" charset="-122"/>
                <a:ea typeface="微软雅黑" pitchFamily="34" charset="-122"/>
              </a:rPr>
              <a:t>math.&lt;b&gt;()</a:t>
            </a:r>
            <a:r>
              <a:rPr lang="zh-CN" altLang="zh-CN" sz="1200" dirty="0">
                <a:latin typeface="微软雅黑" pitchFamily="34" charset="-122"/>
                <a:ea typeface="微软雅黑" pitchFamily="34" charset="-122"/>
              </a:rPr>
              <a:t>形式使用 </a:t>
            </a:r>
            <a:endParaRPr lang="zh-CN" altLang="en-US" sz="1200" dirty="0">
              <a:latin typeface="微软雅黑" pitchFamily="34" charset="-122"/>
              <a:ea typeface="微软雅黑" pitchFamily="34" charset="-122"/>
            </a:endParaRPr>
          </a:p>
        </p:txBody>
      </p:sp>
      <p:graphicFrame>
        <p:nvGraphicFramePr>
          <p:cNvPr id="11" name="表格 10">
            <a:extLst>
              <a:ext uri="{FF2B5EF4-FFF2-40B4-BE49-F238E27FC236}">
                <a16:creationId xmlns:a16="http://schemas.microsoft.com/office/drawing/2014/main" id="{C898C2C7-2EFE-490F-A9FE-9534350CF6D4}"/>
              </a:ext>
            </a:extLst>
          </p:cNvPr>
          <p:cNvGraphicFramePr>
            <a:graphicFrameLocks noGrp="1"/>
          </p:cNvGraphicFramePr>
          <p:nvPr>
            <p:extLst>
              <p:ext uri="{D42A27DB-BD31-4B8C-83A1-F6EECF244321}">
                <p14:modId xmlns:p14="http://schemas.microsoft.com/office/powerpoint/2010/main" val="1221235647"/>
              </p:ext>
            </p:extLst>
          </p:nvPr>
        </p:nvGraphicFramePr>
        <p:xfrm>
          <a:off x="5795019" y="3650688"/>
          <a:ext cx="2736304" cy="576064"/>
        </p:xfrm>
        <a:graphic>
          <a:graphicData uri="http://schemas.openxmlformats.org/drawingml/2006/table">
            <a:tbl>
              <a:tblPr firstRow="1" firstCol="1" bandRow="1"/>
              <a:tblGrid>
                <a:gridCol w="2736304">
                  <a:extLst>
                    <a:ext uri="{9D8B030D-6E8A-4147-A177-3AD203B41FA5}">
                      <a16:colId xmlns:a16="http://schemas.microsoft.com/office/drawing/2014/main" val="20000"/>
                    </a:ext>
                  </a:extLst>
                </a:gridCol>
              </a:tblGrid>
              <a:tr h="576064">
                <a:tc>
                  <a:txBody>
                    <a:bodyPr/>
                    <a:lstStyle/>
                    <a:p>
                      <a:pPr algn="l" fontAlgn="auto">
                        <a:lnSpc>
                          <a:spcPct val="150000"/>
                        </a:lnSpc>
                        <a:spcAft>
                          <a:spcPts val="0"/>
                        </a:spcAft>
                      </a:pPr>
                      <a:r>
                        <a:rPr lang="en-US" sz="800" b="1" kern="0" dirty="0">
                          <a:effectLst/>
                          <a:latin typeface="Courier New" charset="0"/>
                          <a:ea typeface="宋体" charset="0"/>
                          <a:cs typeface="Times New Roman" charset="0"/>
                        </a:rPr>
                        <a:t>&gt;&gt;&gt;import math</a:t>
                      </a:r>
                      <a:endParaRPr lang="zh-CN" sz="800" kern="100" dirty="0">
                        <a:effectLst/>
                        <a:latin typeface="Calibri" charset="0"/>
                        <a:ea typeface="宋体" charset="0"/>
                        <a:cs typeface="Times New Roman" charset="0"/>
                      </a:endParaRPr>
                    </a:p>
                    <a:p>
                      <a:pPr algn="l" fontAlgn="auto">
                        <a:lnSpc>
                          <a:spcPct val="150000"/>
                        </a:lnSpc>
                        <a:spcAft>
                          <a:spcPts val="0"/>
                        </a:spcAft>
                      </a:pPr>
                      <a:r>
                        <a:rPr lang="en-US" sz="800" b="1" kern="0" dirty="0">
                          <a:effectLst/>
                          <a:latin typeface="Courier New" charset="0"/>
                          <a:ea typeface="宋体" charset="0"/>
                          <a:cs typeface="Times New Roman" charset="0"/>
                        </a:rPr>
                        <a:t>&gt;&gt;&gt;</a:t>
                      </a:r>
                      <a:r>
                        <a:rPr lang="en-US" sz="800" b="1" kern="0" dirty="0" err="1">
                          <a:effectLst/>
                          <a:latin typeface="Courier New" charset="0"/>
                          <a:ea typeface="宋体" charset="0"/>
                          <a:cs typeface="Times New Roman" charset="0"/>
                        </a:rPr>
                        <a:t>math.ceil</a:t>
                      </a:r>
                      <a:r>
                        <a:rPr lang="en-US" sz="800" b="1" kern="0" dirty="0">
                          <a:effectLst/>
                          <a:latin typeface="Courier New" charset="0"/>
                          <a:ea typeface="宋体" charset="0"/>
                          <a:cs typeface="Times New Roman" charset="0"/>
                        </a:rPr>
                        <a:t>(10.2)</a:t>
                      </a:r>
                      <a:endParaRPr lang="zh-CN" sz="800" kern="100" dirty="0">
                        <a:effectLst/>
                        <a:latin typeface="Calibri" charset="0"/>
                        <a:ea typeface="宋体" charset="0"/>
                        <a:cs typeface="Times New Roman" charset="0"/>
                      </a:endParaRPr>
                    </a:p>
                    <a:p>
                      <a:pPr algn="l" fontAlgn="auto">
                        <a:lnSpc>
                          <a:spcPct val="150000"/>
                        </a:lnSpc>
                        <a:spcAft>
                          <a:spcPts val="0"/>
                        </a:spcAft>
                      </a:pPr>
                      <a:r>
                        <a:rPr lang="en-US" sz="800" kern="0" dirty="0">
                          <a:effectLst/>
                          <a:latin typeface="Courier New" charset="0"/>
                          <a:ea typeface="宋体" charset="0"/>
                          <a:cs typeface="Times New Roman" charset="0"/>
                        </a:rPr>
                        <a:t>11</a:t>
                      </a:r>
                      <a:endParaRPr lang="zh-CN" sz="800" kern="100" dirty="0">
                        <a:effectLst/>
                        <a:latin typeface="Calibri" charset="0"/>
                        <a:ea typeface="宋体" charset="0"/>
                        <a:cs typeface="Times New Roman" charset="0"/>
                      </a:endParaRPr>
                    </a:p>
                  </a:txBody>
                  <a:tcPr marL="68581" marR="68581" marT="0" marB="0">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pattFill prst="pct10">
                      <a:fgClr>
                        <a:srgbClr val="FFFFFF"/>
                      </a:fgClr>
                      <a:bgClr>
                        <a:srgbClr val="E5E5E5"/>
                      </a:bgClr>
                    </a:pattFill>
                  </a:tcPr>
                </a:tc>
                <a:extLst>
                  <a:ext uri="{0D108BD9-81ED-4DB2-BD59-A6C34878D82A}">
                    <a16:rowId xmlns:a16="http://schemas.microsoft.com/office/drawing/2014/main" val="10000"/>
                  </a:ext>
                </a:extLst>
              </a:tr>
            </a:tbl>
          </a:graphicData>
        </a:graphic>
      </p:graphicFrame>
      <p:sp>
        <p:nvSpPr>
          <p:cNvPr id="12" name="TextBox 2">
            <a:extLst>
              <a:ext uri="{FF2B5EF4-FFF2-40B4-BE49-F238E27FC236}">
                <a16:creationId xmlns:a16="http://schemas.microsoft.com/office/drawing/2014/main" id="{45AD7286-79A8-44D5-975B-5F743BFE9C8D}"/>
              </a:ext>
            </a:extLst>
          </p:cNvPr>
          <p:cNvSpPr txBox="1">
            <a:spLocks noChangeArrowheads="1"/>
          </p:cNvSpPr>
          <p:nvPr/>
        </p:nvSpPr>
        <p:spPr bwMode="auto">
          <a:xfrm>
            <a:off x="971600" y="4338399"/>
            <a:ext cx="494335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342900" indent="-342900">
              <a:spcBef>
                <a:spcPts val="0"/>
              </a:spcBef>
              <a:buFontTx/>
              <a:buChar char="•"/>
            </a:pPr>
            <a:r>
              <a:rPr lang="zh-CN" altLang="zh-CN" sz="1200" dirty="0">
                <a:latin typeface="微软雅黑" pitchFamily="34" charset="-122"/>
                <a:ea typeface="微软雅黑" pitchFamily="34" charset="-122"/>
              </a:rPr>
              <a:t>第二种</a:t>
            </a:r>
            <a:r>
              <a:rPr lang="en-US" altLang="zh-CN" sz="1200" dirty="0">
                <a:latin typeface="微软雅黑" pitchFamily="34" charset="-122"/>
                <a:ea typeface="微软雅黑" pitchFamily="34" charset="-122"/>
              </a:rPr>
              <a:t>:  </a:t>
            </a:r>
            <a:r>
              <a:rPr lang="en-US" altLang="zh-CN" sz="1200" dirty="0">
                <a:solidFill>
                  <a:srgbClr val="663300"/>
                </a:solidFill>
                <a:latin typeface="微软雅黑" pitchFamily="34" charset="-122"/>
                <a:ea typeface="微软雅黑" pitchFamily="34" charset="-122"/>
              </a:rPr>
              <a:t>from math import &lt;</a:t>
            </a:r>
            <a:r>
              <a:rPr lang="zh-CN" altLang="zh-CN" sz="1200" dirty="0">
                <a:solidFill>
                  <a:srgbClr val="663300"/>
                </a:solidFill>
                <a:latin typeface="微软雅黑" pitchFamily="34" charset="-122"/>
                <a:ea typeface="微软雅黑" pitchFamily="34" charset="-122"/>
              </a:rPr>
              <a:t>函数名</a:t>
            </a:r>
            <a:r>
              <a:rPr lang="en-US" altLang="zh-CN" sz="1200" dirty="0">
                <a:solidFill>
                  <a:srgbClr val="663300"/>
                </a:solidFill>
                <a:latin typeface="微软雅黑" pitchFamily="34" charset="-122"/>
                <a:ea typeface="微软雅黑" pitchFamily="34" charset="-122"/>
              </a:rPr>
              <a:t>&gt;</a:t>
            </a:r>
            <a:endParaRPr lang="zh-CN" altLang="zh-CN" sz="1200" dirty="0">
              <a:solidFill>
                <a:srgbClr val="663300"/>
              </a:solidFill>
              <a:latin typeface="微软雅黑" pitchFamily="34" charset="-122"/>
              <a:ea typeface="微软雅黑" pitchFamily="34" charset="-122"/>
            </a:endParaRPr>
          </a:p>
          <a:p>
            <a:pPr marL="342900" indent="-342900">
              <a:spcBef>
                <a:spcPts val="0"/>
              </a:spcBef>
            </a:pPr>
            <a:r>
              <a:rPr lang="zh-CN" altLang="zh-CN" sz="1200" dirty="0">
                <a:latin typeface="微软雅黑" pitchFamily="34" charset="-122"/>
                <a:ea typeface="微软雅黑" pitchFamily="34" charset="-122"/>
              </a:rPr>
              <a:t>对</a:t>
            </a:r>
            <a:r>
              <a:rPr lang="en-US" altLang="zh-CN" sz="1200" dirty="0">
                <a:latin typeface="微软雅黑" pitchFamily="34" charset="-122"/>
                <a:ea typeface="微软雅黑" pitchFamily="34" charset="-122"/>
              </a:rPr>
              <a:t>math</a:t>
            </a:r>
            <a:r>
              <a:rPr lang="zh-CN" altLang="zh-CN" sz="1200" dirty="0">
                <a:latin typeface="微软雅黑" pitchFamily="34" charset="-122"/>
                <a:ea typeface="微软雅黑" pitchFamily="34" charset="-122"/>
              </a:rPr>
              <a:t>库中函数可以直接采用</a:t>
            </a:r>
            <a:r>
              <a:rPr lang="en-US" altLang="zh-CN" sz="1200" dirty="0">
                <a:latin typeface="微软雅黑" pitchFamily="34" charset="-122"/>
                <a:ea typeface="微软雅黑" pitchFamily="34" charset="-122"/>
              </a:rPr>
              <a:t>&lt;</a:t>
            </a:r>
            <a:r>
              <a:rPr lang="zh-CN" altLang="zh-CN" sz="1200" dirty="0">
                <a:latin typeface="微软雅黑" pitchFamily="34" charset="-122"/>
                <a:ea typeface="微软雅黑" pitchFamily="34" charset="-122"/>
              </a:rPr>
              <a:t>函数名</a:t>
            </a:r>
            <a:r>
              <a:rPr lang="en-US" altLang="zh-CN" sz="1200" dirty="0">
                <a:latin typeface="微软雅黑" pitchFamily="34" charset="-122"/>
                <a:ea typeface="微软雅黑" pitchFamily="34" charset="-122"/>
              </a:rPr>
              <a:t>&gt;()</a:t>
            </a:r>
            <a:r>
              <a:rPr lang="zh-CN" altLang="zh-CN" sz="1200" dirty="0">
                <a:latin typeface="微软雅黑" pitchFamily="34" charset="-122"/>
                <a:ea typeface="微软雅黑" pitchFamily="34" charset="-122"/>
              </a:rPr>
              <a:t>形式使用</a:t>
            </a:r>
          </a:p>
        </p:txBody>
      </p:sp>
      <p:graphicFrame>
        <p:nvGraphicFramePr>
          <p:cNvPr id="13" name="表格 12">
            <a:extLst>
              <a:ext uri="{FF2B5EF4-FFF2-40B4-BE49-F238E27FC236}">
                <a16:creationId xmlns:a16="http://schemas.microsoft.com/office/drawing/2014/main" id="{887F4577-1420-4C59-8CE1-8BBB54989BD1}"/>
              </a:ext>
            </a:extLst>
          </p:cNvPr>
          <p:cNvGraphicFramePr>
            <a:graphicFrameLocks noGrp="1"/>
          </p:cNvGraphicFramePr>
          <p:nvPr>
            <p:extLst>
              <p:ext uri="{D42A27DB-BD31-4B8C-83A1-F6EECF244321}">
                <p14:modId xmlns:p14="http://schemas.microsoft.com/office/powerpoint/2010/main" val="2450994354"/>
              </p:ext>
            </p:extLst>
          </p:nvPr>
        </p:nvGraphicFramePr>
        <p:xfrm>
          <a:off x="5795019" y="4338399"/>
          <a:ext cx="2768177" cy="565785"/>
        </p:xfrm>
        <a:graphic>
          <a:graphicData uri="http://schemas.openxmlformats.org/drawingml/2006/table">
            <a:tbl>
              <a:tblPr firstRow="1" firstCol="1" bandRow="1"/>
              <a:tblGrid>
                <a:gridCol w="2768177">
                  <a:extLst>
                    <a:ext uri="{9D8B030D-6E8A-4147-A177-3AD203B41FA5}">
                      <a16:colId xmlns:a16="http://schemas.microsoft.com/office/drawing/2014/main" val="20000"/>
                    </a:ext>
                  </a:extLst>
                </a:gridCol>
              </a:tblGrid>
              <a:tr h="565785">
                <a:tc>
                  <a:txBody>
                    <a:bodyPr/>
                    <a:lstStyle/>
                    <a:p>
                      <a:pPr algn="l" fontAlgn="auto">
                        <a:lnSpc>
                          <a:spcPct val="150000"/>
                        </a:lnSpc>
                        <a:spcAft>
                          <a:spcPts val="0"/>
                        </a:spcAft>
                      </a:pPr>
                      <a:r>
                        <a:rPr lang="en-US" sz="800" b="1" kern="0" dirty="0">
                          <a:effectLst/>
                          <a:latin typeface="Courier New" charset="0"/>
                          <a:ea typeface="宋体" charset="0"/>
                          <a:cs typeface="Times New Roman" charset="0"/>
                        </a:rPr>
                        <a:t>&gt;&gt;&gt;from math import floor</a:t>
                      </a:r>
                      <a:endParaRPr lang="zh-CN" sz="800" kern="100" dirty="0">
                        <a:effectLst/>
                        <a:latin typeface="Calibri" charset="0"/>
                        <a:ea typeface="宋体" charset="0"/>
                        <a:cs typeface="Times New Roman" charset="0"/>
                      </a:endParaRPr>
                    </a:p>
                    <a:p>
                      <a:pPr algn="l" fontAlgn="auto">
                        <a:lnSpc>
                          <a:spcPct val="150000"/>
                        </a:lnSpc>
                        <a:spcAft>
                          <a:spcPts val="0"/>
                        </a:spcAft>
                      </a:pPr>
                      <a:r>
                        <a:rPr lang="en-US" sz="800" b="1" kern="0" dirty="0">
                          <a:effectLst/>
                          <a:latin typeface="Courier New" charset="0"/>
                          <a:ea typeface="宋体" charset="0"/>
                          <a:cs typeface="Times New Roman" charset="0"/>
                        </a:rPr>
                        <a:t>&gt;&gt;&gt;floor(10.2)</a:t>
                      </a:r>
                      <a:endParaRPr lang="zh-CN" sz="800" kern="100" dirty="0">
                        <a:effectLst/>
                        <a:latin typeface="Calibri" charset="0"/>
                        <a:ea typeface="宋体" charset="0"/>
                        <a:cs typeface="Times New Roman" charset="0"/>
                      </a:endParaRPr>
                    </a:p>
                    <a:p>
                      <a:pPr algn="l" fontAlgn="auto">
                        <a:lnSpc>
                          <a:spcPct val="150000"/>
                        </a:lnSpc>
                        <a:spcAft>
                          <a:spcPts val="0"/>
                        </a:spcAft>
                      </a:pPr>
                      <a:r>
                        <a:rPr lang="en-US" sz="800" kern="0" dirty="0">
                          <a:effectLst/>
                          <a:latin typeface="Courier New" charset="0"/>
                          <a:ea typeface="宋体" charset="0"/>
                          <a:cs typeface="Times New Roman" charset="0"/>
                        </a:rPr>
                        <a:t>10</a:t>
                      </a:r>
                      <a:endParaRPr lang="zh-CN" sz="800" kern="100" dirty="0">
                        <a:effectLst/>
                        <a:latin typeface="Calibri" charset="0"/>
                        <a:ea typeface="宋体" charset="0"/>
                        <a:cs typeface="Times New Roman" charset="0"/>
                      </a:endParaRPr>
                    </a:p>
                  </a:txBody>
                  <a:tcPr marL="68568" marR="68568" marT="0" marB="0">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pattFill prst="pct10">
                      <a:fgClr>
                        <a:srgbClr val="FFFFFF"/>
                      </a:fgClr>
                      <a:bgClr>
                        <a:srgbClr val="E5E5E5"/>
                      </a:bgClr>
                    </a:patt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110662493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500"/>
                                        <p:tgtEl>
                                          <p:spTgt spid="6"/>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1000"/>
                                        <p:tgtEl>
                                          <p:spTgt spid="8"/>
                                        </p:tgtEl>
                                      </p:cBhvr>
                                    </p:animEffect>
                                    <p:anim calcmode="lin" valueType="num">
                                      <p:cBhvr>
                                        <p:cTn id="19" dur="1000" fill="hold"/>
                                        <p:tgtEl>
                                          <p:spTgt spid="8"/>
                                        </p:tgtEl>
                                        <p:attrNameLst>
                                          <p:attrName>ppt_x</p:attrName>
                                        </p:attrNameLst>
                                      </p:cBhvr>
                                      <p:tavLst>
                                        <p:tav tm="0">
                                          <p:val>
                                            <p:strVal val="#ppt_x"/>
                                          </p:val>
                                        </p:tav>
                                        <p:tav tm="100000">
                                          <p:val>
                                            <p:strVal val="#ppt_x"/>
                                          </p:val>
                                        </p:tav>
                                      </p:tavLst>
                                    </p:anim>
                                    <p:anim calcmode="lin" valueType="num">
                                      <p:cBhvr>
                                        <p:cTn id="2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1000"/>
                                        <p:tgtEl>
                                          <p:spTgt spid="10"/>
                                        </p:tgtEl>
                                      </p:cBhvr>
                                    </p:animEffect>
                                    <p:anim calcmode="lin" valueType="num">
                                      <p:cBhvr>
                                        <p:cTn id="26" dur="1000" fill="hold"/>
                                        <p:tgtEl>
                                          <p:spTgt spid="10"/>
                                        </p:tgtEl>
                                        <p:attrNameLst>
                                          <p:attrName>ppt_x</p:attrName>
                                        </p:attrNameLst>
                                      </p:cBhvr>
                                      <p:tavLst>
                                        <p:tav tm="0">
                                          <p:val>
                                            <p:strVal val="#ppt_x"/>
                                          </p:val>
                                        </p:tav>
                                        <p:tav tm="100000">
                                          <p:val>
                                            <p:strVal val="#ppt_x"/>
                                          </p:val>
                                        </p:tav>
                                      </p:tavLst>
                                    </p:anim>
                                    <p:anim calcmode="lin" valueType="num">
                                      <p:cBhvr>
                                        <p:cTn id="27" dur="1000" fill="hold"/>
                                        <p:tgtEl>
                                          <p:spTgt spid="10"/>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fade">
                                      <p:cBhvr>
                                        <p:cTn id="36" dur="1000"/>
                                        <p:tgtEl>
                                          <p:spTgt spid="12"/>
                                        </p:tgtEl>
                                      </p:cBhvr>
                                    </p:animEffect>
                                    <p:anim calcmode="lin" valueType="num">
                                      <p:cBhvr>
                                        <p:cTn id="37" dur="1000" fill="hold"/>
                                        <p:tgtEl>
                                          <p:spTgt spid="12"/>
                                        </p:tgtEl>
                                        <p:attrNameLst>
                                          <p:attrName>ppt_x</p:attrName>
                                        </p:attrNameLst>
                                      </p:cBhvr>
                                      <p:tavLst>
                                        <p:tav tm="0">
                                          <p:val>
                                            <p:strVal val="#ppt_x"/>
                                          </p:val>
                                        </p:tav>
                                        <p:tav tm="100000">
                                          <p:val>
                                            <p:strVal val="#ppt_x"/>
                                          </p:val>
                                        </p:tav>
                                      </p:tavLst>
                                    </p:anim>
                                    <p:anim calcmode="lin" valueType="num">
                                      <p:cBhvr>
                                        <p:cTn id="38" dur="1000" fill="hold"/>
                                        <p:tgtEl>
                                          <p:spTgt spid="12"/>
                                        </p:tgtEl>
                                        <p:attrNameLst>
                                          <p:attrName>ppt_y</p:attrName>
                                        </p:attrNameLst>
                                      </p:cBhvr>
                                      <p:tavLst>
                                        <p:tav tm="0">
                                          <p:val>
                                            <p:strVal val="#ppt_y+.1"/>
                                          </p:val>
                                        </p:tav>
                                        <p:tav tm="100000">
                                          <p:val>
                                            <p:strVal val="#ppt_y"/>
                                          </p:val>
                                        </p:tav>
                                      </p:tavLst>
                                    </p:anim>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13"/>
                                        </p:tgtEl>
                                        <p:attrNameLst>
                                          <p:attrName>style.visibility</p:attrName>
                                        </p:attrNameLst>
                                      </p:cBhvr>
                                      <p:to>
                                        <p:strVal val="visible"/>
                                      </p:to>
                                    </p:set>
                                    <p:animEffect transition="in" filter="fade">
                                      <p:cBhvr>
                                        <p:cTn id="4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8" grpId="0"/>
      <p:bldP spid="10" grpId="0"/>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99660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案例：天天向上的力量</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endPar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文本框 1">
            <a:extLst>
              <a:ext uri="{FF2B5EF4-FFF2-40B4-BE49-F238E27FC236}">
                <a16:creationId xmlns:a16="http://schemas.microsoft.com/office/drawing/2014/main" id="{92DB9C1D-CAB5-4998-88A4-49AE8A3DE727}"/>
              </a:ext>
            </a:extLst>
          </p:cNvPr>
          <p:cNvSpPr txBox="1">
            <a:spLocks noChangeArrowheads="1"/>
          </p:cNvSpPr>
          <p:nvPr/>
        </p:nvSpPr>
        <p:spPr bwMode="auto">
          <a:xfrm>
            <a:off x="539552" y="1281845"/>
            <a:ext cx="8496944" cy="1289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indent="449263">
              <a:lnSpc>
                <a:spcPct val="150000"/>
              </a:lnSpc>
            </a:pPr>
            <a:r>
              <a:rPr lang="zh-CN" altLang="zh-CN" sz="1800" dirty="0">
                <a:latin typeface="微软雅黑" pitchFamily="34" charset="-122"/>
                <a:ea typeface="微软雅黑" pitchFamily="34" charset="-122"/>
              </a:rPr>
              <a:t>一年</a:t>
            </a:r>
            <a:r>
              <a:rPr lang="en-US" altLang="zh-CN" sz="1800" dirty="0">
                <a:latin typeface="微软雅黑" pitchFamily="34" charset="-122"/>
                <a:ea typeface="微软雅黑" pitchFamily="34" charset="-122"/>
              </a:rPr>
              <a:t>365</a:t>
            </a:r>
            <a:r>
              <a:rPr lang="zh-CN" altLang="zh-CN" sz="1800" dirty="0">
                <a:latin typeface="微软雅黑" pitchFamily="34" charset="-122"/>
                <a:ea typeface="微软雅黑" pitchFamily="34" charset="-122"/>
              </a:rPr>
              <a:t>天，以第</a:t>
            </a:r>
            <a:r>
              <a:rPr lang="en-US" altLang="zh-CN" sz="1800" dirty="0">
                <a:latin typeface="微软雅黑" pitchFamily="34" charset="-122"/>
                <a:ea typeface="微软雅黑" pitchFamily="34" charset="-122"/>
              </a:rPr>
              <a:t>1</a:t>
            </a:r>
            <a:r>
              <a:rPr lang="zh-CN" altLang="zh-CN" sz="1800" dirty="0">
                <a:latin typeface="微软雅黑" pitchFamily="34" charset="-122"/>
                <a:ea typeface="微软雅黑" pitchFamily="34" charset="-122"/>
              </a:rPr>
              <a:t>天的能力值为基数，记为</a:t>
            </a:r>
            <a:r>
              <a:rPr lang="en-US" altLang="zh-CN" sz="1800" dirty="0">
                <a:latin typeface="微软雅黑" pitchFamily="34" charset="-122"/>
                <a:ea typeface="微软雅黑" pitchFamily="34" charset="-122"/>
              </a:rPr>
              <a:t>1.0</a:t>
            </a:r>
            <a:r>
              <a:rPr lang="zh-CN" altLang="zh-CN" sz="1800" dirty="0">
                <a:latin typeface="微软雅黑" pitchFamily="34" charset="-122"/>
                <a:ea typeface="微软雅黑" pitchFamily="34" charset="-122"/>
              </a:rPr>
              <a:t>，当好好学习时能力值相比前一天提高</a:t>
            </a:r>
            <a:r>
              <a:rPr lang="en-US" altLang="zh-CN" sz="1800" dirty="0">
                <a:latin typeface="微软雅黑" pitchFamily="34" charset="-122"/>
                <a:ea typeface="微软雅黑" pitchFamily="34" charset="-122"/>
              </a:rPr>
              <a:t>1</a:t>
            </a:r>
            <a:r>
              <a:rPr lang="zh-CN" altLang="zh-CN" sz="1800" dirty="0">
                <a:latin typeface="微软雅黑" pitchFamily="34" charset="-122"/>
                <a:ea typeface="微软雅黑" pitchFamily="34" charset="-122"/>
              </a:rPr>
              <a:t>‰，当没有学习时由于遗忘等原因能力值相比前一天下降</a:t>
            </a:r>
            <a:r>
              <a:rPr lang="en-US" altLang="zh-CN" sz="1800" dirty="0">
                <a:latin typeface="微软雅黑" pitchFamily="34" charset="-122"/>
                <a:ea typeface="微软雅黑" pitchFamily="34" charset="-122"/>
              </a:rPr>
              <a:t>1</a:t>
            </a:r>
            <a:r>
              <a:rPr lang="zh-CN" altLang="zh-CN" sz="1800" dirty="0">
                <a:latin typeface="微软雅黑" pitchFamily="34" charset="-122"/>
                <a:ea typeface="微软雅黑" pitchFamily="34" charset="-122"/>
              </a:rPr>
              <a:t>‰。每天努力和每天放任，一年下来的能力值相差多少呢？</a:t>
            </a:r>
          </a:p>
        </p:txBody>
      </p:sp>
      <p:sp>
        <p:nvSpPr>
          <p:cNvPr id="6" name="TextBox 2">
            <a:extLst>
              <a:ext uri="{FF2B5EF4-FFF2-40B4-BE49-F238E27FC236}">
                <a16:creationId xmlns:a16="http://schemas.microsoft.com/office/drawing/2014/main" id="{B210F57B-526C-4D97-BD42-3673B23C94EF}"/>
              </a:ext>
            </a:extLst>
          </p:cNvPr>
          <p:cNvSpPr txBox="1">
            <a:spLocks noChangeArrowheads="1"/>
          </p:cNvSpPr>
          <p:nvPr/>
        </p:nvSpPr>
        <p:spPr bwMode="auto">
          <a:xfrm>
            <a:off x="706796" y="4142496"/>
            <a:ext cx="8423385"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0" lvl="1" indent="266700" algn="just" eaLnBrk="1" hangingPunct="1">
              <a:lnSpc>
                <a:spcPct val="150000"/>
              </a:lnSpc>
              <a:buClr>
                <a:srgbClr val="0066FF"/>
              </a:buClr>
            </a:pPr>
            <a:r>
              <a:rPr lang="zh-CN" altLang="zh-CN" sz="1800" dirty="0">
                <a:latin typeface="微软雅黑" pitchFamily="34" charset="-122"/>
                <a:ea typeface="微软雅黑" pitchFamily="34" charset="-122"/>
              </a:rPr>
              <a:t>每天努力</a:t>
            </a:r>
            <a:r>
              <a:rPr lang="en-US" altLang="zh-CN" sz="1800" dirty="0">
                <a:latin typeface="微软雅黑" pitchFamily="34" charset="-122"/>
                <a:ea typeface="微软雅黑" pitchFamily="34" charset="-122"/>
              </a:rPr>
              <a:t>1</a:t>
            </a:r>
            <a:r>
              <a:rPr lang="zh-CN" altLang="zh-CN" sz="1800" dirty="0">
                <a:latin typeface="微软雅黑" pitchFamily="34" charset="-122"/>
                <a:ea typeface="微软雅黑" pitchFamily="34" charset="-122"/>
              </a:rPr>
              <a:t>‰，一年下来将提高</a:t>
            </a:r>
            <a:r>
              <a:rPr lang="en-US" altLang="zh-CN" sz="1800" dirty="0">
                <a:latin typeface="微软雅黑" pitchFamily="34" charset="-122"/>
                <a:ea typeface="微软雅黑" pitchFamily="34" charset="-122"/>
              </a:rPr>
              <a:t>44%</a:t>
            </a:r>
            <a:r>
              <a:rPr lang="zh-CN" altLang="zh-CN" sz="1800" dirty="0">
                <a:latin typeface="微软雅黑" pitchFamily="34" charset="-122"/>
                <a:ea typeface="微软雅黑" pitchFamily="34" charset="-122"/>
              </a:rPr>
              <a:t>，好像不多？请继续分析。</a:t>
            </a:r>
            <a:endParaRPr lang="zh-CN" altLang="en-US" sz="1800" dirty="0">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157AC1C3-5ED4-40F4-9EC6-0E8F2E8B8AD9}"/>
              </a:ext>
            </a:extLst>
          </p:cNvPr>
          <p:cNvPicPr>
            <a:picLocks noChangeAspect="1"/>
          </p:cNvPicPr>
          <p:nvPr/>
        </p:nvPicPr>
        <p:blipFill>
          <a:blip r:embed="rId2"/>
          <a:stretch>
            <a:fillRect/>
          </a:stretch>
        </p:blipFill>
        <p:spPr>
          <a:xfrm>
            <a:off x="1619672" y="2805903"/>
            <a:ext cx="6057900" cy="1047750"/>
          </a:xfrm>
          <a:prstGeom prst="rect">
            <a:avLst/>
          </a:prstGeom>
        </p:spPr>
      </p:pic>
      <p:pic>
        <p:nvPicPr>
          <p:cNvPr id="7" name="图片 6">
            <a:extLst>
              <a:ext uri="{FF2B5EF4-FFF2-40B4-BE49-F238E27FC236}">
                <a16:creationId xmlns:a16="http://schemas.microsoft.com/office/drawing/2014/main" id="{F09C62A4-640B-4C64-A32B-404C0B19C5C4}"/>
              </a:ext>
            </a:extLst>
          </p:cNvPr>
          <p:cNvPicPr>
            <a:picLocks noChangeAspect="1"/>
          </p:cNvPicPr>
          <p:nvPr/>
        </p:nvPicPr>
        <p:blipFill>
          <a:blip r:embed="rId3"/>
          <a:stretch>
            <a:fillRect/>
          </a:stretch>
        </p:blipFill>
        <p:spPr>
          <a:xfrm>
            <a:off x="1639318" y="3983031"/>
            <a:ext cx="2266950" cy="209550"/>
          </a:xfrm>
          <a:prstGeom prst="rect">
            <a:avLst/>
          </a:prstGeom>
        </p:spPr>
      </p:pic>
    </p:spTree>
    <p:extLst>
      <p:ext uri="{BB962C8B-B14F-4D97-AF65-F5344CB8AC3E}">
        <p14:creationId xmlns:p14="http://schemas.microsoft.com/office/powerpoint/2010/main" val="864026776"/>
      </p:ext>
    </p:extLst>
  </p:cSld>
  <p:clrMapOvr>
    <a:masterClrMapping/>
  </p:clrMapOvr>
  <p:transition spd="slow">
    <p:wipe dir="d"/>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99660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案例：天天向上的力量</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a:t>
            </a:r>
            <a:endPar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8" name="文本框 4">
            <a:extLst>
              <a:ext uri="{FF2B5EF4-FFF2-40B4-BE49-F238E27FC236}">
                <a16:creationId xmlns:a16="http://schemas.microsoft.com/office/drawing/2014/main" id="{7D46FDB0-81DC-44C6-B969-F7FEC173F18E}"/>
              </a:ext>
            </a:extLst>
          </p:cNvPr>
          <p:cNvSpPr txBox="1">
            <a:spLocks noChangeArrowheads="1"/>
          </p:cNvSpPr>
          <p:nvPr/>
        </p:nvSpPr>
        <p:spPr bwMode="auto">
          <a:xfrm>
            <a:off x="609504" y="1203598"/>
            <a:ext cx="8285357"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indent="449263">
              <a:lnSpc>
                <a:spcPct val="150000"/>
              </a:lnSpc>
            </a:pPr>
            <a:r>
              <a:rPr lang="zh-CN" altLang="zh-CN" sz="1800" dirty="0">
                <a:latin typeface="微软雅黑" pitchFamily="34" charset="-122"/>
                <a:ea typeface="微软雅黑" pitchFamily="34" charset="-122"/>
              </a:rPr>
              <a:t>一年</a:t>
            </a:r>
            <a:r>
              <a:rPr lang="en-US" altLang="zh-CN" sz="1800" dirty="0">
                <a:latin typeface="微软雅黑" pitchFamily="34" charset="-122"/>
                <a:ea typeface="微软雅黑" pitchFamily="34" charset="-122"/>
              </a:rPr>
              <a:t>365</a:t>
            </a:r>
            <a:r>
              <a:rPr lang="zh-CN" altLang="zh-CN" sz="1800" dirty="0">
                <a:latin typeface="微软雅黑" pitchFamily="34" charset="-122"/>
                <a:ea typeface="微软雅黑" pitchFamily="34" charset="-122"/>
              </a:rPr>
              <a:t>天，如果好好学习时能力值相比前一天提高</a:t>
            </a:r>
            <a:r>
              <a:rPr lang="en-US" altLang="zh-CN" sz="1800" dirty="0">
                <a:latin typeface="微软雅黑" pitchFamily="34" charset="-122"/>
                <a:ea typeface="微软雅黑" pitchFamily="34" charset="-122"/>
              </a:rPr>
              <a:t>1%</a:t>
            </a:r>
            <a:r>
              <a:rPr lang="zh-CN" altLang="zh-CN" sz="1800" dirty="0">
                <a:latin typeface="微软雅黑" pitchFamily="34" charset="-122"/>
                <a:ea typeface="微软雅黑" pitchFamily="34" charset="-122"/>
              </a:rPr>
              <a:t>，当放任时相比前一天下降</a:t>
            </a:r>
            <a:r>
              <a:rPr lang="en-US" altLang="zh-CN" sz="1800" dirty="0">
                <a:latin typeface="微软雅黑" pitchFamily="34" charset="-122"/>
                <a:ea typeface="微软雅黑" pitchFamily="34" charset="-122"/>
              </a:rPr>
              <a:t>1%</a:t>
            </a:r>
            <a:r>
              <a:rPr lang="zh-CN" altLang="zh-CN" sz="1800" dirty="0">
                <a:latin typeface="微软雅黑" pitchFamily="34" charset="-122"/>
                <a:ea typeface="微软雅黑" pitchFamily="34" charset="-122"/>
              </a:rPr>
              <a:t>。效果相差多少呢？</a:t>
            </a:r>
          </a:p>
          <a:p>
            <a:endParaRPr lang="zh-CN" altLang="en-US" sz="1800" dirty="0"/>
          </a:p>
        </p:txBody>
      </p:sp>
      <p:pic>
        <p:nvPicPr>
          <p:cNvPr id="5" name="图片 4">
            <a:extLst>
              <a:ext uri="{FF2B5EF4-FFF2-40B4-BE49-F238E27FC236}">
                <a16:creationId xmlns:a16="http://schemas.microsoft.com/office/drawing/2014/main" id="{9E13223D-9130-4E09-8531-8DB9D3E49A00}"/>
              </a:ext>
            </a:extLst>
          </p:cNvPr>
          <p:cNvPicPr>
            <a:picLocks noChangeAspect="1"/>
          </p:cNvPicPr>
          <p:nvPr/>
        </p:nvPicPr>
        <p:blipFill>
          <a:blip r:embed="rId2"/>
          <a:stretch>
            <a:fillRect/>
          </a:stretch>
        </p:blipFill>
        <p:spPr>
          <a:xfrm>
            <a:off x="1700212" y="2259206"/>
            <a:ext cx="5743575" cy="1181100"/>
          </a:xfrm>
          <a:prstGeom prst="rect">
            <a:avLst/>
          </a:prstGeom>
        </p:spPr>
      </p:pic>
      <p:pic>
        <p:nvPicPr>
          <p:cNvPr id="9" name="图片 8">
            <a:extLst>
              <a:ext uri="{FF2B5EF4-FFF2-40B4-BE49-F238E27FC236}">
                <a16:creationId xmlns:a16="http://schemas.microsoft.com/office/drawing/2014/main" id="{800A99CF-44B6-4CAB-8A5F-3AB80BB2A36F}"/>
              </a:ext>
            </a:extLst>
          </p:cNvPr>
          <p:cNvPicPr>
            <a:picLocks noChangeAspect="1"/>
          </p:cNvPicPr>
          <p:nvPr/>
        </p:nvPicPr>
        <p:blipFill>
          <a:blip r:embed="rId3"/>
          <a:stretch>
            <a:fillRect/>
          </a:stretch>
        </p:blipFill>
        <p:spPr>
          <a:xfrm>
            <a:off x="1700212" y="3579862"/>
            <a:ext cx="2324100" cy="219075"/>
          </a:xfrm>
          <a:prstGeom prst="rect">
            <a:avLst/>
          </a:prstGeom>
        </p:spPr>
      </p:pic>
      <p:sp>
        <p:nvSpPr>
          <p:cNvPr id="11" name="TextBox 2">
            <a:extLst>
              <a:ext uri="{FF2B5EF4-FFF2-40B4-BE49-F238E27FC236}">
                <a16:creationId xmlns:a16="http://schemas.microsoft.com/office/drawing/2014/main" id="{FDD50A4D-D823-4E7A-9AD7-71C27A31922D}"/>
              </a:ext>
            </a:extLst>
          </p:cNvPr>
          <p:cNvSpPr txBox="1">
            <a:spLocks noChangeArrowheads="1"/>
          </p:cNvSpPr>
          <p:nvPr/>
        </p:nvSpPr>
        <p:spPr bwMode="auto">
          <a:xfrm>
            <a:off x="490985" y="3883436"/>
            <a:ext cx="8280400" cy="4589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0" lvl="1" algn="just" eaLnBrk="1" hangingPunct="1">
              <a:lnSpc>
                <a:spcPct val="150000"/>
              </a:lnSpc>
              <a:buClr>
                <a:srgbClr val="0066FF"/>
              </a:buClr>
            </a:pPr>
            <a:r>
              <a:rPr lang="zh-CN" altLang="zh-CN" sz="1800" dirty="0">
                <a:latin typeface="微软雅黑" pitchFamily="34" charset="-122"/>
                <a:ea typeface="微软雅黑" pitchFamily="34" charset="-122"/>
              </a:rPr>
              <a:t>每天努力</a:t>
            </a:r>
            <a:r>
              <a:rPr lang="en-US" altLang="zh-CN" sz="1800" dirty="0">
                <a:latin typeface="微软雅黑" pitchFamily="34" charset="-122"/>
                <a:ea typeface="微软雅黑" pitchFamily="34" charset="-122"/>
              </a:rPr>
              <a:t>1%</a:t>
            </a:r>
            <a:r>
              <a:rPr lang="zh-CN" altLang="zh-CN" sz="1800" dirty="0">
                <a:latin typeface="微软雅黑" pitchFamily="34" charset="-122"/>
                <a:ea typeface="微软雅黑" pitchFamily="34" charset="-122"/>
              </a:rPr>
              <a:t>，一年下来将提高</a:t>
            </a:r>
            <a:r>
              <a:rPr lang="en-US" altLang="zh-CN" sz="1800" dirty="0">
                <a:latin typeface="微软雅黑" pitchFamily="34" charset="-122"/>
                <a:ea typeface="微软雅黑" pitchFamily="34" charset="-122"/>
              </a:rPr>
              <a:t>37</a:t>
            </a:r>
            <a:r>
              <a:rPr lang="zh-CN" altLang="zh-CN" sz="1800" dirty="0">
                <a:latin typeface="微软雅黑" pitchFamily="34" charset="-122"/>
                <a:ea typeface="微软雅黑" pitchFamily="34" charset="-122"/>
              </a:rPr>
              <a:t>倍。这个相当惊人吧！</a:t>
            </a:r>
            <a:endParaRPr lang="zh-CN" altLang="en-US" sz="1800" dirty="0">
              <a:latin typeface="微软雅黑" pitchFamily="34" charset="-122"/>
              <a:ea typeface="微软雅黑" pitchFamily="34" charset="-122"/>
            </a:endParaRPr>
          </a:p>
        </p:txBody>
      </p:sp>
    </p:spTree>
    <p:extLst>
      <p:ext uri="{BB962C8B-B14F-4D97-AF65-F5344CB8AC3E}">
        <p14:creationId xmlns:p14="http://schemas.microsoft.com/office/powerpoint/2010/main" val="931153081"/>
      </p:ext>
    </p:extLst>
  </p:cSld>
  <p:clrMapOvr>
    <a:masterClrMapping/>
  </p:clrMapOvr>
  <p:transition spd="slow">
    <p:wipe dir="d"/>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99660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案例：天天向上的力量</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3</a:t>
            </a:r>
            <a:endPar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00A50928-A697-43D7-B08C-2AE37C343C1D}"/>
              </a:ext>
            </a:extLst>
          </p:cNvPr>
          <p:cNvSpPr/>
          <p:nvPr/>
        </p:nvSpPr>
        <p:spPr>
          <a:xfrm>
            <a:off x="735396" y="1286982"/>
            <a:ext cx="8091144" cy="923330"/>
          </a:xfrm>
          <a:prstGeom prst="rect">
            <a:avLst/>
          </a:prstGeom>
        </p:spPr>
        <p:txBody>
          <a:bodyPr wrap="square">
            <a:spAutoFit/>
          </a:bodyPr>
          <a:lstStyle/>
          <a:p>
            <a:pPr indent="449263" algn="just">
              <a:lnSpc>
                <a:spcPct val="150000"/>
              </a:lnSpc>
              <a:spcAft>
                <a:spcPts val="0"/>
              </a:spcAft>
              <a:defRPr/>
            </a:pP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一年</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365</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天，一周</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个工作日，如果每个工作日都很努力，可以提高</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，仅在周末放任一下，能力值每天下降</a:t>
            </a:r>
            <a:r>
              <a:rPr lang="en-US" altLang="zh-CN" sz="1800" kern="1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800" kern="100" dirty="0">
                <a:latin typeface="微软雅黑" panose="020B0503020204020204" pitchFamily="34" charset="-122"/>
                <a:ea typeface="微软雅黑" panose="020B0503020204020204" pitchFamily="34" charset="-122"/>
                <a:cs typeface="Times New Roman" panose="02020603050405020304" pitchFamily="18" charset="0"/>
              </a:rPr>
              <a:t>，效果如何呢？ </a:t>
            </a:r>
          </a:p>
        </p:txBody>
      </p:sp>
      <p:pic>
        <p:nvPicPr>
          <p:cNvPr id="4" name="图片 3">
            <a:extLst>
              <a:ext uri="{FF2B5EF4-FFF2-40B4-BE49-F238E27FC236}">
                <a16:creationId xmlns:a16="http://schemas.microsoft.com/office/drawing/2014/main" id="{59399F20-7721-4EC6-A792-BFE1541AF406}"/>
              </a:ext>
            </a:extLst>
          </p:cNvPr>
          <p:cNvPicPr>
            <a:picLocks noChangeAspect="1"/>
          </p:cNvPicPr>
          <p:nvPr/>
        </p:nvPicPr>
        <p:blipFill>
          <a:blip r:embed="rId2"/>
          <a:stretch>
            <a:fillRect/>
          </a:stretch>
        </p:blipFill>
        <p:spPr>
          <a:xfrm>
            <a:off x="1835696" y="2190239"/>
            <a:ext cx="5334000" cy="1485900"/>
          </a:xfrm>
          <a:prstGeom prst="rect">
            <a:avLst/>
          </a:prstGeom>
        </p:spPr>
      </p:pic>
      <p:pic>
        <p:nvPicPr>
          <p:cNvPr id="6" name="图片 5">
            <a:extLst>
              <a:ext uri="{FF2B5EF4-FFF2-40B4-BE49-F238E27FC236}">
                <a16:creationId xmlns:a16="http://schemas.microsoft.com/office/drawing/2014/main" id="{A4C2C4DA-1BBD-4F53-9416-9F8AD03AA039}"/>
              </a:ext>
            </a:extLst>
          </p:cNvPr>
          <p:cNvPicPr>
            <a:picLocks noChangeAspect="1"/>
          </p:cNvPicPr>
          <p:nvPr/>
        </p:nvPicPr>
        <p:blipFill>
          <a:blip r:embed="rId3"/>
          <a:stretch>
            <a:fillRect/>
          </a:stretch>
        </p:blipFill>
        <p:spPr>
          <a:xfrm>
            <a:off x="1885368" y="3795886"/>
            <a:ext cx="2895600" cy="209550"/>
          </a:xfrm>
          <a:prstGeom prst="rect">
            <a:avLst/>
          </a:prstGeom>
        </p:spPr>
      </p:pic>
      <p:sp>
        <p:nvSpPr>
          <p:cNvPr id="9" name="TextBox 2">
            <a:extLst>
              <a:ext uri="{FF2B5EF4-FFF2-40B4-BE49-F238E27FC236}">
                <a16:creationId xmlns:a16="http://schemas.microsoft.com/office/drawing/2014/main" id="{E9FD29A0-DA2B-433A-91F2-674A996A1BC4}"/>
              </a:ext>
            </a:extLst>
          </p:cNvPr>
          <p:cNvSpPr txBox="1">
            <a:spLocks noChangeArrowheads="1"/>
          </p:cNvSpPr>
          <p:nvPr/>
        </p:nvSpPr>
        <p:spPr bwMode="auto">
          <a:xfrm>
            <a:off x="698395" y="4005436"/>
            <a:ext cx="826609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0" lvl="1" algn="just" eaLnBrk="1" hangingPunct="1">
              <a:lnSpc>
                <a:spcPct val="150000"/>
              </a:lnSpc>
              <a:buClr>
                <a:srgbClr val="0066FF"/>
              </a:buClr>
            </a:pPr>
            <a:r>
              <a:rPr lang="zh-CN" altLang="zh-CN" sz="1800" dirty="0">
                <a:latin typeface="微软雅黑" pitchFamily="34" charset="-122"/>
                <a:ea typeface="微软雅黑" pitchFamily="34" charset="-122"/>
              </a:rPr>
              <a:t>每周努力</a:t>
            </a:r>
            <a:r>
              <a:rPr lang="en-US" altLang="zh-CN" sz="1800" dirty="0">
                <a:latin typeface="微软雅黑" pitchFamily="34" charset="-122"/>
                <a:ea typeface="微软雅黑" pitchFamily="34" charset="-122"/>
              </a:rPr>
              <a:t>5</a:t>
            </a:r>
            <a:r>
              <a:rPr lang="zh-CN" altLang="zh-CN" sz="1800" dirty="0">
                <a:latin typeface="微软雅黑" pitchFamily="34" charset="-122"/>
                <a:ea typeface="微软雅黑" pitchFamily="34" charset="-122"/>
              </a:rPr>
              <a:t>天，而不是每天，一年下来，水平仅是初始的</a:t>
            </a:r>
            <a:r>
              <a:rPr lang="en-US" altLang="zh-CN" sz="1800" dirty="0">
                <a:latin typeface="微软雅黑" pitchFamily="34" charset="-122"/>
                <a:ea typeface="微软雅黑" pitchFamily="34" charset="-122"/>
              </a:rPr>
              <a:t>4.63</a:t>
            </a:r>
            <a:r>
              <a:rPr lang="zh-CN" altLang="zh-CN" sz="1800" dirty="0">
                <a:latin typeface="微软雅黑" pitchFamily="34" charset="-122"/>
                <a:ea typeface="微软雅黑" pitchFamily="34" charset="-122"/>
              </a:rPr>
              <a:t>倍！与每天坚持所提高的</a:t>
            </a:r>
            <a:r>
              <a:rPr lang="en-US" altLang="zh-CN" sz="1800" dirty="0">
                <a:latin typeface="微软雅黑" pitchFamily="34" charset="-122"/>
                <a:ea typeface="微软雅黑" pitchFamily="34" charset="-122"/>
              </a:rPr>
              <a:t>37</a:t>
            </a:r>
            <a:r>
              <a:rPr lang="zh-CN" altLang="zh-CN" sz="1800" dirty="0">
                <a:latin typeface="微软雅黑" pitchFamily="34" charset="-122"/>
                <a:ea typeface="微软雅黑" pitchFamily="34" charset="-122"/>
              </a:rPr>
              <a:t>倍相去甚</a:t>
            </a:r>
            <a:r>
              <a:rPr lang="zh-CN" altLang="en-US" sz="1800" dirty="0">
                <a:latin typeface="微软雅黑" pitchFamily="34" charset="-122"/>
                <a:ea typeface="微软雅黑" pitchFamily="34" charset="-122"/>
              </a:rPr>
              <a:t>远。</a:t>
            </a:r>
            <a:endParaRPr lang="en-US" altLang="zh-CN" sz="1800" dirty="0">
              <a:latin typeface="微软雅黑" pitchFamily="34" charset="-122"/>
              <a:ea typeface="微软雅黑" pitchFamily="34" charset="-122"/>
            </a:endParaRPr>
          </a:p>
        </p:txBody>
      </p:sp>
    </p:spTree>
    <p:extLst>
      <p:ext uri="{BB962C8B-B14F-4D97-AF65-F5344CB8AC3E}">
        <p14:creationId xmlns:p14="http://schemas.microsoft.com/office/powerpoint/2010/main" val="828316712"/>
      </p:ext>
    </p:extLst>
  </p:cSld>
  <p:clrMapOvr>
    <a:masterClrMapping/>
  </p:clrMapOvr>
  <p:transition spd="slow">
    <p:wipe dir="d"/>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99660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案例：天天向上的力量</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4</a:t>
            </a:r>
            <a:endPar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1">
            <a:extLst>
              <a:ext uri="{FF2B5EF4-FFF2-40B4-BE49-F238E27FC236}">
                <a16:creationId xmlns:a16="http://schemas.microsoft.com/office/drawing/2014/main" id="{964B3A21-6E79-4660-81BB-E7D685CC74CB}"/>
              </a:ext>
            </a:extLst>
          </p:cNvPr>
          <p:cNvSpPr>
            <a:spLocks noChangeArrowheads="1"/>
          </p:cNvSpPr>
          <p:nvPr/>
        </p:nvSpPr>
        <p:spPr bwMode="auto">
          <a:xfrm>
            <a:off x="755576" y="1131590"/>
            <a:ext cx="80645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49263">
              <a:lnSpc>
                <a:spcPct val="150000"/>
              </a:lnSpc>
            </a:pPr>
            <a:r>
              <a:rPr lang="zh-CN" altLang="zh-CN" sz="1800" dirty="0">
                <a:latin typeface="微软雅黑" pitchFamily="34" charset="-122"/>
                <a:ea typeface="微软雅黑" pitchFamily="34" charset="-122"/>
                <a:cs typeface="Times New Roman" pitchFamily="18" charset="0"/>
              </a:rPr>
              <a:t>如果对实例代码</a:t>
            </a:r>
            <a:r>
              <a:rPr lang="en-US" altLang="zh-CN" sz="1800" dirty="0">
                <a:latin typeface="微软雅黑" pitchFamily="34" charset="-122"/>
                <a:ea typeface="微软雅黑" pitchFamily="34" charset="-122"/>
                <a:cs typeface="Times New Roman" pitchFamily="18" charset="0"/>
              </a:rPr>
              <a:t>3.4</a:t>
            </a:r>
            <a:r>
              <a:rPr lang="zh-CN" altLang="zh-CN" sz="1800" dirty="0">
                <a:latin typeface="微软雅黑" pitchFamily="34" charset="-122"/>
                <a:ea typeface="微软雅黑" pitchFamily="34" charset="-122"/>
                <a:cs typeface="Times New Roman" pitchFamily="18" charset="0"/>
              </a:rPr>
              <a:t>的结果感到意外，那自然会产生如下问题：每周工作</a:t>
            </a:r>
            <a:r>
              <a:rPr lang="en-US" altLang="zh-CN" sz="1800" dirty="0">
                <a:latin typeface="微软雅黑" pitchFamily="34" charset="-122"/>
                <a:ea typeface="微软雅黑" pitchFamily="34" charset="-122"/>
              </a:rPr>
              <a:t>5</a:t>
            </a:r>
            <a:r>
              <a:rPr lang="zh-CN" altLang="zh-CN" sz="1800" dirty="0">
                <a:latin typeface="微软雅黑" pitchFamily="34" charset="-122"/>
                <a:ea typeface="微软雅黑" pitchFamily="34" charset="-122"/>
              </a:rPr>
              <a:t>天，休息</a:t>
            </a:r>
            <a:r>
              <a:rPr lang="en-US" altLang="zh-CN" sz="1800" dirty="0">
                <a:latin typeface="微软雅黑" pitchFamily="34" charset="-122"/>
                <a:ea typeface="微软雅黑" pitchFamily="34" charset="-122"/>
              </a:rPr>
              <a:t>2</a:t>
            </a:r>
            <a:r>
              <a:rPr lang="zh-CN" altLang="zh-CN" sz="1800" dirty="0">
                <a:latin typeface="微软雅黑" pitchFamily="34" charset="-122"/>
                <a:ea typeface="微软雅黑" pitchFamily="34" charset="-122"/>
              </a:rPr>
              <a:t>天，休息日水平下降</a:t>
            </a:r>
            <a:r>
              <a:rPr lang="en-US" altLang="zh-CN" sz="1800" dirty="0">
                <a:latin typeface="微软雅黑" pitchFamily="34" charset="-122"/>
                <a:ea typeface="微软雅黑" pitchFamily="34" charset="-122"/>
              </a:rPr>
              <a:t>0.01</a:t>
            </a:r>
            <a:r>
              <a:rPr lang="zh-CN" altLang="zh-CN" sz="1800" dirty="0">
                <a:latin typeface="微软雅黑" pitchFamily="34" charset="-122"/>
                <a:ea typeface="微软雅黑" pitchFamily="34" charset="-122"/>
              </a:rPr>
              <a:t>，工作日要努力到什么程度一年后的水平才与每天努力</a:t>
            </a:r>
            <a:r>
              <a:rPr lang="en-US" altLang="zh-CN" sz="1800" dirty="0">
                <a:latin typeface="微软雅黑" pitchFamily="34" charset="-122"/>
                <a:ea typeface="微软雅黑" pitchFamily="34" charset="-122"/>
              </a:rPr>
              <a:t>1%</a:t>
            </a:r>
            <a:r>
              <a:rPr lang="zh-CN" altLang="zh-CN" sz="1800" dirty="0">
                <a:latin typeface="微软雅黑" pitchFamily="34" charset="-122"/>
                <a:ea typeface="微软雅黑" pitchFamily="34" charset="-122"/>
              </a:rPr>
              <a:t>所取得的效果一样呢？</a:t>
            </a:r>
            <a:endParaRPr lang="zh-CN" altLang="en-US" sz="1800" dirty="0">
              <a:latin typeface="微软雅黑" pitchFamily="34" charset="-122"/>
              <a:ea typeface="微软雅黑" pitchFamily="34" charset="-122"/>
            </a:endParaRPr>
          </a:p>
        </p:txBody>
      </p:sp>
      <p:pic>
        <p:nvPicPr>
          <p:cNvPr id="2" name="图片 1">
            <a:extLst>
              <a:ext uri="{FF2B5EF4-FFF2-40B4-BE49-F238E27FC236}">
                <a16:creationId xmlns:a16="http://schemas.microsoft.com/office/drawing/2014/main" id="{C4A5121E-3A7F-4DA2-B707-69D8F36D7315}"/>
              </a:ext>
            </a:extLst>
          </p:cNvPr>
          <p:cNvPicPr>
            <a:picLocks noChangeAspect="1"/>
          </p:cNvPicPr>
          <p:nvPr/>
        </p:nvPicPr>
        <p:blipFill>
          <a:blip r:embed="rId2"/>
          <a:stretch>
            <a:fillRect/>
          </a:stretch>
        </p:blipFill>
        <p:spPr>
          <a:xfrm>
            <a:off x="899592" y="2427734"/>
            <a:ext cx="4896544" cy="2342226"/>
          </a:xfrm>
          <a:prstGeom prst="rect">
            <a:avLst/>
          </a:prstGeom>
        </p:spPr>
      </p:pic>
      <p:sp>
        <p:nvSpPr>
          <p:cNvPr id="6" name="TextBox 2">
            <a:extLst>
              <a:ext uri="{FF2B5EF4-FFF2-40B4-BE49-F238E27FC236}">
                <a16:creationId xmlns:a16="http://schemas.microsoft.com/office/drawing/2014/main" id="{5ED80F2E-52DB-4616-B070-0A8F49A4A6EB}"/>
              </a:ext>
            </a:extLst>
          </p:cNvPr>
          <p:cNvSpPr txBox="1">
            <a:spLocks noChangeArrowheads="1"/>
          </p:cNvSpPr>
          <p:nvPr/>
        </p:nvSpPr>
        <p:spPr bwMode="auto">
          <a:xfrm>
            <a:off x="5580112" y="2939369"/>
            <a:ext cx="338437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buClr>
                <a:srgbClr val="0066FF"/>
              </a:buClr>
              <a:buFont typeface="Wingdings" pitchFamily="2" charset="2"/>
              <a:buChar char="n"/>
            </a:pPr>
            <a:r>
              <a:rPr lang="zh-CN" altLang="zh-CN" sz="1600" dirty="0">
                <a:latin typeface="微软雅黑" panose="020B0503020204020204" pitchFamily="34" charset="-122"/>
                <a:ea typeface="微软雅黑" panose="020B0503020204020204" pitchFamily="34" charset="-122"/>
              </a:rPr>
              <a:t>如果每周连续努力</a:t>
            </a:r>
            <a:r>
              <a:rPr lang="en-US" altLang="zh-CN" sz="1600" dirty="0">
                <a:latin typeface="微软雅黑" panose="020B0503020204020204" pitchFamily="34" charset="-122"/>
                <a:ea typeface="微软雅黑" panose="020B0503020204020204" pitchFamily="34" charset="-122"/>
              </a:rPr>
              <a:t>5</a:t>
            </a:r>
            <a:r>
              <a:rPr lang="zh-CN" altLang="zh-CN" sz="1600" dirty="0">
                <a:latin typeface="微软雅黑" panose="020B0503020204020204" pitchFamily="34" charset="-122"/>
                <a:ea typeface="微软雅黑" panose="020B0503020204020204" pitchFamily="34" charset="-122"/>
              </a:rPr>
              <a:t>天，休息</a:t>
            </a:r>
            <a:r>
              <a:rPr lang="en-US" altLang="zh-CN" sz="16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天，为了达到每天努力</a:t>
            </a:r>
            <a:r>
              <a:rPr lang="en-US" altLang="zh-CN" sz="1600" dirty="0">
                <a:latin typeface="微软雅黑" panose="020B0503020204020204" pitchFamily="34" charset="-122"/>
                <a:ea typeface="微软雅黑" panose="020B0503020204020204" pitchFamily="34" charset="-122"/>
              </a:rPr>
              <a:t>1%</a:t>
            </a:r>
            <a:r>
              <a:rPr lang="zh-CN" altLang="zh-CN" sz="1600" dirty="0">
                <a:latin typeface="微软雅黑" panose="020B0503020204020204" pitchFamily="34" charset="-122"/>
                <a:ea typeface="微软雅黑" panose="020B0503020204020204" pitchFamily="34" charset="-122"/>
              </a:rPr>
              <a:t>所达到的的水平，则就需要在工作日将提高的程度达到约</a:t>
            </a:r>
            <a:r>
              <a:rPr lang="en-US" altLang="zh-CN" sz="16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，即要努力</a:t>
            </a:r>
            <a:r>
              <a:rPr lang="en-US" altLang="zh-CN" sz="1600" dirty="0">
                <a:latin typeface="微软雅黑" panose="020B0503020204020204" pitchFamily="34" charset="-122"/>
                <a:ea typeface="微软雅黑" panose="020B0503020204020204" pitchFamily="34" charset="-122"/>
              </a:rPr>
              <a:t>1</a:t>
            </a:r>
            <a:r>
              <a:rPr lang="zh-CN" altLang="zh-CN" sz="1600" dirty="0">
                <a:latin typeface="微软雅黑" panose="020B0503020204020204" pitchFamily="34" charset="-122"/>
                <a:ea typeface="微软雅黑" panose="020B0503020204020204" pitchFamily="34" charset="-122"/>
              </a:rPr>
              <a:t>倍才仅是为了休息</a:t>
            </a:r>
            <a:r>
              <a:rPr lang="en-US" altLang="zh-CN" sz="16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天。</a:t>
            </a:r>
            <a:endParaRPr lang="en-US" altLang="zh-CN" sz="1600" dirty="0">
              <a:latin typeface="微软雅黑" panose="020B0503020204020204" pitchFamily="34" charset="-122"/>
              <a:ea typeface="微软雅黑" panose="020B0503020204020204" pitchFamily="34" charset="-122"/>
            </a:endParaRPr>
          </a:p>
          <a:p>
            <a:pPr lvl="1" algn="just" eaLnBrk="1" hangingPunct="1">
              <a:buClr>
                <a:srgbClr val="0066FF"/>
              </a:buClr>
              <a:buFont typeface="Wingdings" pitchFamily="2" charset="2"/>
              <a:buChar char="n"/>
            </a:pPr>
            <a:r>
              <a:rPr lang="zh-CN"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这就是天天向上的力量！ </a:t>
            </a:r>
          </a:p>
        </p:txBody>
      </p:sp>
      <p:pic>
        <p:nvPicPr>
          <p:cNvPr id="5" name="图片 4">
            <a:extLst>
              <a:ext uri="{FF2B5EF4-FFF2-40B4-BE49-F238E27FC236}">
                <a16:creationId xmlns:a16="http://schemas.microsoft.com/office/drawing/2014/main" id="{92F8FBDE-EF45-467E-AED9-698DE5124E16}"/>
              </a:ext>
            </a:extLst>
          </p:cNvPr>
          <p:cNvPicPr>
            <a:picLocks noChangeAspect="1"/>
          </p:cNvPicPr>
          <p:nvPr/>
        </p:nvPicPr>
        <p:blipFill>
          <a:blip r:embed="rId3"/>
          <a:stretch>
            <a:fillRect/>
          </a:stretch>
        </p:blipFill>
        <p:spPr>
          <a:xfrm>
            <a:off x="6172733" y="2427734"/>
            <a:ext cx="2343150" cy="209550"/>
          </a:xfrm>
          <a:prstGeom prst="rect">
            <a:avLst/>
          </a:prstGeom>
        </p:spPr>
      </p:pic>
    </p:spTree>
    <p:extLst>
      <p:ext uri="{BB962C8B-B14F-4D97-AF65-F5344CB8AC3E}">
        <p14:creationId xmlns:p14="http://schemas.microsoft.com/office/powerpoint/2010/main" val="836433704"/>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416320"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字符串类型及其操作</a:t>
            </a:r>
          </a:p>
        </p:txBody>
      </p:sp>
      <p:sp>
        <p:nvSpPr>
          <p:cNvPr id="4" name="TextBox 2">
            <a:extLst>
              <a:ext uri="{FF2B5EF4-FFF2-40B4-BE49-F238E27FC236}">
                <a16:creationId xmlns:a16="http://schemas.microsoft.com/office/drawing/2014/main" id="{94B155A6-696A-467F-A055-AAF5D0173AEF}"/>
              </a:ext>
            </a:extLst>
          </p:cNvPr>
          <p:cNvSpPr txBox="1">
            <a:spLocks noChangeArrowheads="1"/>
          </p:cNvSpPr>
          <p:nvPr/>
        </p:nvSpPr>
        <p:spPr bwMode="auto">
          <a:xfrm>
            <a:off x="776290" y="1232922"/>
            <a:ext cx="8207375"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0" lvl="1" indent="0"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字符串是用双引号</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或者单引号</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括起来的一个或多个字符。</a:t>
            </a:r>
            <a:endParaRPr lang="en-US" altLang="zh-CN" sz="1800" dirty="0">
              <a:latin typeface="微软雅黑" pitchFamily="34" charset="-122"/>
              <a:ea typeface="微软雅黑" pitchFamily="34" charset="-122"/>
            </a:endParaRPr>
          </a:p>
          <a:p>
            <a:pPr marL="0" lvl="1" indent="0"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字符串可以保存在变量中，也可以单独存在。</a:t>
            </a:r>
            <a:endParaRPr lang="en-US" altLang="zh-CN" sz="1800" dirty="0">
              <a:latin typeface="微软雅黑" pitchFamily="34" charset="-122"/>
              <a:ea typeface="微软雅黑" pitchFamily="34" charset="-122"/>
            </a:endParaRPr>
          </a:p>
          <a:p>
            <a:pPr marL="0" lvl="1" indent="0"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可以用</a:t>
            </a:r>
            <a:r>
              <a:rPr lang="en-US" altLang="zh-CN" sz="1800" dirty="0">
                <a:latin typeface="微软雅黑" pitchFamily="34" charset="-122"/>
                <a:ea typeface="微软雅黑" pitchFamily="34" charset="-122"/>
              </a:rPr>
              <a:t>type()</a:t>
            </a:r>
            <a:r>
              <a:rPr lang="zh-CN" altLang="en-US" sz="1800" dirty="0">
                <a:latin typeface="微软雅黑" pitchFamily="34" charset="-122"/>
                <a:ea typeface="微软雅黑" pitchFamily="34" charset="-122"/>
              </a:rPr>
              <a:t>函数测试一个字符串的类型</a:t>
            </a:r>
            <a:endParaRPr lang="en-US" altLang="zh-CN" sz="1800" dirty="0">
              <a:latin typeface="微软雅黑" pitchFamily="34" charset="-122"/>
              <a:ea typeface="微软雅黑" pitchFamily="34" charset="-122"/>
            </a:endParaRPr>
          </a:p>
        </p:txBody>
      </p:sp>
      <p:sp>
        <p:nvSpPr>
          <p:cNvPr id="5" name="TextBox 2">
            <a:extLst>
              <a:ext uri="{FF2B5EF4-FFF2-40B4-BE49-F238E27FC236}">
                <a16:creationId xmlns:a16="http://schemas.microsoft.com/office/drawing/2014/main" id="{6EFC9ADB-D7BC-4BF7-BBCE-B57BA5591F1F}"/>
              </a:ext>
            </a:extLst>
          </p:cNvPr>
          <p:cNvSpPr txBox="1">
            <a:spLocks noChangeArrowheads="1"/>
          </p:cNvSpPr>
          <p:nvPr/>
        </p:nvSpPr>
        <p:spPr bwMode="auto">
          <a:xfrm>
            <a:off x="776291" y="2463994"/>
            <a:ext cx="8207375"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0" lvl="1"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 </a:t>
            </a:r>
            <a:r>
              <a:rPr lang="en-US" altLang="zh-CN" sz="1800" dirty="0">
                <a:latin typeface="微软雅黑" pitchFamily="34" charset="-122"/>
                <a:ea typeface="微软雅黑" pitchFamily="34" charset="-122"/>
              </a:rPr>
              <a:t>Python</a:t>
            </a:r>
            <a:r>
              <a:rPr lang="zh-CN" altLang="en-US" sz="1800" dirty="0">
                <a:latin typeface="微软雅黑" pitchFamily="34" charset="-122"/>
                <a:ea typeface="微软雅黑" pitchFamily="34" charset="-122"/>
              </a:rPr>
              <a:t>语言转义符： </a:t>
            </a:r>
            <a:r>
              <a:rPr lang="en-US" altLang="zh-CN" sz="1800" dirty="0">
                <a:latin typeface="微软雅黑" pitchFamily="34" charset="-122"/>
                <a:ea typeface="微软雅黑" pitchFamily="34" charset="-122"/>
              </a:rPr>
              <a:t>\</a:t>
            </a:r>
          </a:p>
          <a:p>
            <a:pPr marL="0" lvl="1" algn="just" eaLnBrk="1" hangingPunct="1">
              <a:lnSpc>
                <a:spcPct val="150000"/>
              </a:lnSpc>
              <a:buClr>
                <a:srgbClr val="0066FF"/>
              </a:buClr>
              <a:buFont typeface="Wingdings" pitchFamily="2" charset="2"/>
              <a:buChar char="n"/>
            </a:pP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输出带有引号的字符串，可以使用转义符</a:t>
            </a:r>
            <a:endParaRPr lang="en-US" altLang="zh-CN" sz="1800" dirty="0">
              <a:latin typeface="微软雅黑" pitchFamily="34" charset="-122"/>
              <a:ea typeface="微软雅黑" pitchFamily="34" charset="-122"/>
            </a:endParaRPr>
          </a:p>
          <a:p>
            <a:pPr marL="0" lvl="1"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使用 </a:t>
            </a:r>
            <a:r>
              <a:rPr lang="en-US" altLang="zh-CN" sz="1800" dirty="0">
                <a:latin typeface="微软雅黑" pitchFamily="34" charset="-122"/>
                <a:ea typeface="微软雅黑" pitchFamily="34" charset="-122"/>
              </a:rPr>
              <a:t>\\ </a:t>
            </a:r>
            <a:r>
              <a:rPr lang="zh-CN" altLang="en-US" sz="1800" dirty="0">
                <a:latin typeface="微软雅黑" pitchFamily="34" charset="-122"/>
                <a:ea typeface="微软雅黑" pitchFamily="34" charset="-122"/>
              </a:rPr>
              <a:t>输出带有转移符的字符串</a:t>
            </a:r>
            <a:endParaRPr lang="en-US" altLang="zh-CN" sz="1800" dirty="0">
              <a:latin typeface="微软雅黑" pitchFamily="34" charset="-122"/>
              <a:ea typeface="微软雅黑" pitchFamily="34" charset="-122"/>
            </a:endParaRPr>
          </a:p>
        </p:txBody>
      </p:sp>
      <p:pic>
        <p:nvPicPr>
          <p:cNvPr id="6" name="图片 1">
            <a:extLst>
              <a:ext uri="{FF2B5EF4-FFF2-40B4-BE49-F238E27FC236}">
                <a16:creationId xmlns:a16="http://schemas.microsoft.com/office/drawing/2014/main" id="{274B0D91-8D00-431F-86C7-531296D4EE84}"/>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47750" y="3910578"/>
            <a:ext cx="3524250" cy="7012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42978895"/>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416320"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字符串类型及其操作</a:t>
            </a:r>
          </a:p>
        </p:txBody>
      </p:sp>
      <p:sp>
        <p:nvSpPr>
          <p:cNvPr id="4" name="TextBox 2">
            <a:extLst>
              <a:ext uri="{FF2B5EF4-FFF2-40B4-BE49-F238E27FC236}">
                <a16:creationId xmlns:a16="http://schemas.microsoft.com/office/drawing/2014/main" id="{C8CC5DAB-2724-4376-A7FF-990C2BE0FBDB}"/>
              </a:ext>
            </a:extLst>
          </p:cNvPr>
          <p:cNvSpPr txBox="1">
            <a:spLocks noChangeArrowheads="1"/>
          </p:cNvSpPr>
          <p:nvPr/>
        </p:nvSpPr>
        <p:spPr bwMode="auto">
          <a:xfrm>
            <a:off x="107504" y="1231553"/>
            <a:ext cx="8784976" cy="17054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字符串是一个字符序列：字符串最左端位置标记为</a:t>
            </a:r>
            <a:r>
              <a:rPr lang="en-US" altLang="zh-CN" sz="1800" dirty="0">
                <a:latin typeface="微软雅黑" pitchFamily="34" charset="-122"/>
                <a:ea typeface="微软雅黑" pitchFamily="34" charset="-122"/>
              </a:rPr>
              <a:t>0</a:t>
            </a:r>
            <a:r>
              <a:rPr lang="zh-CN" altLang="en-US" sz="1800" dirty="0">
                <a:latin typeface="微软雅黑" pitchFamily="34" charset="-122"/>
                <a:ea typeface="微软雅黑" pitchFamily="34" charset="-122"/>
              </a:rPr>
              <a:t>，依次增加。字符串中的编号叫做“索引”。字符串索引从</a:t>
            </a:r>
            <a:r>
              <a:rPr lang="en-US" altLang="zh-CN" sz="1800" dirty="0">
                <a:latin typeface="微软雅黑" pitchFamily="34" charset="-122"/>
                <a:ea typeface="微软雅黑" pitchFamily="34" charset="-122"/>
              </a:rPr>
              <a:t>0</a:t>
            </a:r>
            <a:r>
              <a:rPr lang="zh-CN" altLang="en-US" sz="1800" dirty="0">
                <a:latin typeface="微软雅黑" pitchFamily="34" charset="-122"/>
                <a:ea typeface="微软雅黑" pitchFamily="34" charset="-122"/>
              </a:rPr>
              <a:t>开始，一个长度为</a:t>
            </a:r>
            <a:r>
              <a:rPr lang="en-US" altLang="zh-CN" sz="1800" dirty="0">
                <a:latin typeface="微软雅黑" pitchFamily="34" charset="-122"/>
                <a:ea typeface="微软雅黑" pitchFamily="34" charset="-122"/>
              </a:rPr>
              <a:t>L</a:t>
            </a:r>
            <a:r>
              <a:rPr lang="zh-CN" altLang="en-US" sz="1800" dirty="0">
                <a:latin typeface="微软雅黑" pitchFamily="34" charset="-122"/>
                <a:ea typeface="微软雅黑" pitchFamily="34" charset="-122"/>
              </a:rPr>
              <a:t>的字符串最后一个字符的位置是</a:t>
            </a:r>
            <a:r>
              <a:rPr lang="en-US" altLang="zh-CN" sz="1800" dirty="0">
                <a:latin typeface="微软雅黑" pitchFamily="34" charset="-122"/>
                <a:ea typeface="微软雅黑" pitchFamily="34" charset="-122"/>
              </a:rPr>
              <a:t>L-1</a:t>
            </a:r>
          </a:p>
          <a:p>
            <a:pPr lvl="1" algn="just" eaLnBrk="1" hangingPunct="1">
              <a:lnSpc>
                <a:spcPct val="150000"/>
              </a:lnSpc>
              <a:buClr>
                <a:srgbClr val="0066FF"/>
              </a:buClr>
              <a:buFont typeface="Wingdings" pitchFamily="2" charset="2"/>
              <a:buChar char="n"/>
            </a:pPr>
            <a:endParaRPr lang="en-US" altLang="zh-CN" sz="1800" dirty="0">
              <a:latin typeface="微软雅黑" pitchFamily="34" charset="-122"/>
              <a:ea typeface="微软雅黑" pitchFamily="34" charset="-122"/>
            </a:endParaRPr>
          </a:p>
        </p:txBody>
      </p:sp>
      <p:sp>
        <p:nvSpPr>
          <p:cNvPr id="6" name="TextBox 2">
            <a:extLst>
              <a:ext uri="{FF2B5EF4-FFF2-40B4-BE49-F238E27FC236}">
                <a16:creationId xmlns:a16="http://schemas.microsoft.com/office/drawing/2014/main" id="{A6DFB2EE-B5ED-4715-B452-F23A6DE3405B}"/>
              </a:ext>
            </a:extLst>
          </p:cNvPr>
          <p:cNvSpPr txBox="1">
            <a:spLocks noChangeArrowheads="1"/>
          </p:cNvSpPr>
          <p:nvPr/>
        </p:nvSpPr>
        <p:spPr bwMode="auto">
          <a:xfrm>
            <a:off x="107504" y="2456010"/>
            <a:ext cx="8784976" cy="874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lnSpc>
                <a:spcPct val="150000"/>
              </a:lnSpc>
              <a:buClr>
                <a:srgbClr val="0066FF"/>
              </a:buClr>
              <a:buFont typeface="Wingdings" pitchFamily="2" charset="2"/>
              <a:buChar char="n"/>
            </a:pPr>
            <a:r>
              <a:rPr lang="en-US" altLang="zh-CN" sz="1800" dirty="0">
                <a:latin typeface="微软雅黑" pitchFamily="34" charset="-122"/>
                <a:ea typeface="微软雅黑" pitchFamily="34" charset="-122"/>
              </a:rPr>
              <a:t>Python</a:t>
            </a:r>
            <a:r>
              <a:rPr lang="zh-CN" altLang="en-US" sz="1800" dirty="0">
                <a:latin typeface="微软雅黑" pitchFamily="34" charset="-122"/>
                <a:ea typeface="微软雅黑" pitchFamily="34" charset="-122"/>
              </a:rPr>
              <a:t>同时允许使用负数从字符串右边末尾向左边进行反向索引，最右侧索引值是</a:t>
            </a:r>
            <a:r>
              <a:rPr lang="en-US" altLang="zh-CN" sz="1800" dirty="0">
                <a:latin typeface="微软雅黑" pitchFamily="34" charset="-122"/>
                <a:ea typeface="微软雅黑" pitchFamily="34" charset="-122"/>
              </a:rPr>
              <a:t>-1</a:t>
            </a:r>
          </a:p>
        </p:txBody>
      </p:sp>
      <p:pic>
        <p:nvPicPr>
          <p:cNvPr id="2" name="图片 1">
            <a:extLst>
              <a:ext uri="{FF2B5EF4-FFF2-40B4-BE49-F238E27FC236}">
                <a16:creationId xmlns:a16="http://schemas.microsoft.com/office/drawing/2014/main" id="{6BE0A159-BF6C-4FB2-BCBC-AC5FECAAAD39}"/>
              </a:ext>
            </a:extLst>
          </p:cNvPr>
          <p:cNvPicPr>
            <a:picLocks noChangeAspect="1"/>
          </p:cNvPicPr>
          <p:nvPr/>
        </p:nvPicPr>
        <p:blipFill>
          <a:blip r:embed="rId2"/>
          <a:stretch>
            <a:fillRect/>
          </a:stretch>
        </p:blipFill>
        <p:spPr>
          <a:xfrm>
            <a:off x="683568" y="3509272"/>
            <a:ext cx="5184576" cy="892899"/>
          </a:xfrm>
          <a:prstGeom prst="rect">
            <a:avLst/>
          </a:prstGeom>
        </p:spPr>
      </p:pic>
      <p:pic>
        <p:nvPicPr>
          <p:cNvPr id="7" name="图片 6">
            <a:extLst>
              <a:ext uri="{FF2B5EF4-FFF2-40B4-BE49-F238E27FC236}">
                <a16:creationId xmlns:a16="http://schemas.microsoft.com/office/drawing/2014/main" id="{F94B2DEB-34B7-4A34-A263-D0AD2DE835FD}"/>
              </a:ext>
            </a:extLst>
          </p:cNvPr>
          <p:cNvPicPr>
            <a:picLocks noChangeAspect="1"/>
          </p:cNvPicPr>
          <p:nvPr/>
        </p:nvPicPr>
        <p:blipFill>
          <a:blip r:embed="rId3"/>
          <a:stretch>
            <a:fillRect/>
          </a:stretch>
        </p:blipFill>
        <p:spPr>
          <a:xfrm>
            <a:off x="6372200" y="3330417"/>
            <a:ext cx="2466975" cy="1466850"/>
          </a:xfrm>
          <a:prstGeom prst="rect">
            <a:avLst/>
          </a:prstGeom>
        </p:spPr>
      </p:pic>
    </p:spTree>
    <p:extLst>
      <p:ext uri="{BB962C8B-B14F-4D97-AF65-F5344CB8AC3E}">
        <p14:creationId xmlns:p14="http://schemas.microsoft.com/office/powerpoint/2010/main" val="367886330"/>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27" name="TextBox 2"/>
          <p:cNvSpPr txBox="1">
            <a:spLocks noChangeArrowheads="1"/>
          </p:cNvSpPr>
          <p:nvPr/>
        </p:nvSpPr>
        <p:spPr bwMode="auto">
          <a:xfrm>
            <a:off x="755576" y="771550"/>
            <a:ext cx="162095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数字类型</a:t>
            </a:r>
          </a:p>
        </p:txBody>
      </p:sp>
      <p:sp>
        <p:nvSpPr>
          <p:cNvPr id="28" name="TextBox 2"/>
          <p:cNvSpPr txBox="1">
            <a:spLocks noChangeArrowheads="1"/>
          </p:cNvSpPr>
          <p:nvPr/>
        </p:nvSpPr>
        <p:spPr bwMode="auto">
          <a:xfrm>
            <a:off x="755575" y="1563638"/>
            <a:ext cx="8207375" cy="29926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439738" lvl="1" indent="-439738" algn="just" eaLnBrk="1" hangingPunct="1">
              <a:lnSpc>
                <a:spcPct val="150000"/>
              </a:lnSpc>
              <a:buClr>
                <a:srgbClr val="0066FF"/>
              </a:buClr>
            </a:pPr>
            <a:r>
              <a:rPr lang="en-US" altLang="zh-CN" sz="2400" dirty="0">
                <a:latin typeface="微软雅黑" pitchFamily="34" charset="-122"/>
                <a:ea typeface="微软雅黑" pitchFamily="34" charset="-122"/>
              </a:rPr>
              <a:t>Python</a:t>
            </a:r>
            <a:r>
              <a:rPr lang="zh-CN" altLang="en-US" sz="2400" dirty="0">
                <a:latin typeface="微软雅黑" pitchFamily="34" charset="-122"/>
                <a:ea typeface="微软雅黑" pitchFamily="34" charset="-122"/>
              </a:rPr>
              <a:t>语言包括三种数字类型</a:t>
            </a:r>
            <a:endParaRPr lang="en-US" altLang="zh-CN" sz="2400" dirty="0">
              <a:latin typeface="微软雅黑" pitchFamily="34" charset="-122"/>
              <a:ea typeface="微软雅黑" pitchFamily="34" charset="-122"/>
            </a:endParaRPr>
          </a:p>
          <a:p>
            <a:pPr marL="544513" lvl="2" indent="-280988" algn="just" eaLnBrk="1" hangingPunct="1">
              <a:lnSpc>
                <a:spcPct val="150000"/>
              </a:lnSpc>
              <a:buClr>
                <a:srgbClr val="0066FF"/>
              </a:buClr>
              <a:buFont typeface="Wingdings" pitchFamily="2" charset="2"/>
              <a:buChar char="n"/>
            </a:pPr>
            <a:r>
              <a:rPr lang="zh-CN" altLang="en-US" dirty="0">
                <a:latin typeface="微软雅黑" pitchFamily="34" charset="-122"/>
                <a:ea typeface="微软雅黑" pitchFamily="34" charset="-122"/>
              </a:rPr>
              <a:t>整数类型</a:t>
            </a:r>
            <a:endParaRPr lang="en-US" altLang="zh-CN" dirty="0">
              <a:latin typeface="微软雅黑" pitchFamily="34" charset="-122"/>
              <a:ea typeface="微软雅黑" pitchFamily="34" charset="-122"/>
            </a:endParaRPr>
          </a:p>
          <a:p>
            <a:pPr marL="544513" lvl="3" algn="just" eaLnBrk="1" hangingPunct="1">
              <a:lnSpc>
                <a:spcPct val="150000"/>
              </a:lnSpc>
              <a:buClr>
                <a:srgbClr val="0066FF"/>
              </a:buClr>
              <a:buFont typeface="Wingdings" pitchFamily="2" charset="2"/>
              <a:buChar char="n"/>
            </a:pPr>
            <a:r>
              <a:rPr lang="en-US" altLang="zh-CN" dirty="0">
                <a:latin typeface="微软雅黑" pitchFamily="34" charset="-122"/>
                <a:ea typeface="微软雅黑" pitchFamily="34" charset="-122"/>
              </a:rPr>
              <a:t> 1010, 99, -217 </a:t>
            </a:r>
          </a:p>
          <a:p>
            <a:pPr marL="544513" lvl="3" algn="just" eaLnBrk="1" hangingPunct="1">
              <a:lnSpc>
                <a:spcPct val="150000"/>
              </a:lnSpc>
              <a:buClr>
                <a:srgbClr val="0066FF"/>
              </a:buClr>
              <a:buFont typeface="Wingdings" pitchFamily="2" charset="2"/>
              <a:buChar char="n"/>
            </a:pPr>
            <a:r>
              <a:rPr lang="en-US" altLang="zh-CN" dirty="0">
                <a:latin typeface="微软雅黑" pitchFamily="34" charset="-122"/>
                <a:ea typeface="微软雅黑" pitchFamily="34" charset="-122"/>
              </a:rPr>
              <a:t> 0x9a, -0X89   (0x, 0X</a:t>
            </a:r>
            <a:r>
              <a:rPr lang="zh-CN" altLang="en-US" dirty="0">
                <a:latin typeface="微软雅黑" pitchFamily="34" charset="-122"/>
                <a:ea typeface="微软雅黑" pitchFamily="34" charset="-122"/>
              </a:rPr>
              <a:t>开头表示</a:t>
            </a:r>
            <a:r>
              <a:rPr lang="en-US" altLang="zh-CN" dirty="0">
                <a:latin typeface="微软雅黑" pitchFamily="34" charset="-122"/>
                <a:ea typeface="微软雅黑" pitchFamily="34" charset="-122"/>
              </a:rPr>
              <a:t>16</a:t>
            </a:r>
            <a:r>
              <a:rPr lang="zh-CN" altLang="en-US" dirty="0">
                <a:latin typeface="微软雅黑" pitchFamily="34" charset="-122"/>
                <a:ea typeface="微软雅黑" pitchFamily="34" charset="-122"/>
              </a:rPr>
              <a:t>进制数</a:t>
            </a:r>
            <a:r>
              <a:rPr lang="en-US" altLang="zh-CN" dirty="0">
                <a:latin typeface="微软雅黑" pitchFamily="34" charset="-122"/>
                <a:ea typeface="微软雅黑" pitchFamily="34" charset="-122"/>
              </a:rPr>
              <a:t>) </a:t>
            </a:r>
          </a:p>
          <a:p>
            <a:pPr marL="544513" lvl="3" algn="just" eaLnBrk="1" hangingPunct="1">
              <a:lnSpc>
                <a:spcPct val="150000"/>
              </a:lnSpc>
              <a:buClr>
                <a:srgbClr val="0066FF"/>
              </a:buClr>
              <a:buFont typeface="Wingdings" pitchFamily="2" charset="2"/>
              <a:buChar char="n"/>
            </a:pPr>
            <a:r>
              <a:rPr lang="en-US" altLang="zh-CN" dirty="0">
                <a:latin typeface="微软雅黑" pitchFamily="34" charset="-122"/>
                <a:ea typeface="微软雅黑" pitchFamily="34" charset="-122"/>
              </a:rPr>
              <a:t> 0b010, -0B101  (0b, 0B</a:t>
            </a:r>
            <a:r>
              <a:rPr lang="zh-CN" altLang="en-US" dirty="0">
                <a:latin typeface="微软雅黑" pitchFamily="34" charset="-122"/>
                <a:ea typeface="微软雅黑" pitchFamily="34" charset="-122"/>
              </a:rPr>
              <a:t>开头表示</a:t>
            </a:r>
            <a:r>
              <a:rPr lang="en-US" altLang="zh-CN" dirty="0">
                <a:latin typeface="微软雅黑" pitchFamily="34" charset="-122"/>
                <a:ea typeface="微软雅黑" pitchFamily="34" charset="-122"/>
              </a:rPr>
              <a:t>2</a:t>
            </a:r>
            <a:r>
              <a:rPr lang="zh-CN" altLang="en-US" dirty="0">
                <a:latin typeface="微软雅黑" pitchFamily="34" charset="-122"/>
                <a:ea typeface="微软雅黑" pitchFamily="34" charset="-122"/>
              </a:rPr>
              <a:t>进制数</a:t>
            </a:r>
            <a:r>
              <a:rPr lang="en-US" altLang="zh-CN" dirty="0">
                <a:latin typeface="微软雅黑" pitchFamily="34" charset="-122"/>
                <a:ea typeface="微软雅黑" pitchFamily="34" charset="-122"/>
              </a:rPr>
              <a:t>) </a:t>
            </a:r>
          </a:p>
          <a:p>
            <a:pPr marL="544513" lvl="3" algn="just" eaLnBrk="1" hangingPunct="1">
              <a:lnSpc>
                <a:spcPct val="150000"/>
              </a:lnSpc>
              <a:buClr>
                <a:srgbClr val="0066FF"/>
              </a:buClr>
              <a:buFont typeface="Wingdings" pitchFamily="2" charset="2"/>
              <a:buChar char="n"/>
            </a:pPr>
            <a:r>
              <a:rPr lang="en-US" altLang="zh-CN" dirty="0">
                <a:latin typeface="微软雅黑" pitchFamily="34" charset="-122"/>
                <a:ea typeface="微软雅黑" pitchFamily="34" charset="-122"/>
              </a:rPr>
              <a:t> 0o123, -0O456  (0o, 0O</a:t>
            </a:r>
            <a:r>
              <a:rPr lang="zh-CN" altLang="en-US" dirty="0">
                <a:latin typeface="微软雅黑" pitchFamily="34" charset="-122"/>
                <a:ea typeface="微软雅黑" pitchFamily="34" charset="-122"/>
              </a:rPr>
              <a:t>开头表示</a:t>
            </a:r>
            <a:r>
              <a:rPr lang="en-US" altLang="zh-CN" dirty="0">
                <a:latin typeface="微软雅黑" pitchFamily="34" charset="-122"/>
                <a:ea typeface="微软雅黑" pitchFamily="34" charset="-122"/>
              </a:rPr>
              <a:t>8</a:t>
            </a:r>
            <a:r>
              <a:rPr lang="zh-CN" altLang="en-US" dirty="0">
                <a:latin typeface="微软雅黑" pitchFamily="34" charset="-122"/>
                <a:ea typeface="微软雅黑" pitchFamily="34" charset="-122"/>
              </a:rPr>
              <a:t>进制数</a:t>
            </a:r>
            <a:r>
              <a:rPr lang="en-US" altLang="zh-CN" dirty="0">
                <a:latin typeface="微软雅黑" pitchFamily="34" charset="-122"/>
                <a:ea typeface="微软雅黑" pitchFamily="34" charset="-122"/>
              </a:rPr>
              <a:t>)</a:t>
            </a:r>
          </a:p>
        </p:txBody>
      </p:sp>
    </p:spTree>
    <p:extLst>
      <p:ext uri="{BB962C8B-B14F-4D97-AF65-F5344CB8AC3E}">
        <p14:creationId xmlns:p14="http://schemas.microsoft.com/office/powerpoint/2010/main" val="2614181444"/>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416320"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字符串类型及其操作</a:t>
            </a:r>
          </a:p>
        </p:txBody>
      </p:sp>
      <p:sp>
        <p:nvSpPr>
          <p:cNvPr id="4" name="TextBox 2">
            <a:extLst>
              <a:ext uri="{FF2B5EF4-FFF2-40B4-BE49-F238E27FC236}">
                <a16:creationId xmlns:a16="http://schemas.microsoft.com/office/drawing/2014/main" id="{759D3E8D-F1A9-45B6-85C6-909BB79B2AED}"/>
              </a:ext>
            </a:extLst>
          </p:cNvPr>
          <p:cNvSpPr txBox="1">
            <a:spLocks noChangeArrowheads="1"/>
          </p:cNvSpPr>
          <p:nvPr/>
        </p:nvSpPr>
        <p:spPr bwMode="auto">
          <a:xfrm>
            <a:off x="107502" y="1226908"/>
            <a:ext cx="8605837"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714375" lvl="1" indent="-265113"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可以通过两个索引值确定一个位置范围，返回这个范围的子串</a:t>
            </a:r>
            <a:endParaRPr lang="en-US" altLang="zh-CN" sz="1800" dirty="0">
              <a:latin typeface="微软雅黑" pitchFamily="34" charset="-122"/>
              <a:ea typeface="微软雅黑" pitchFamily="34" charset="-122"/>
            </a:endParaRPr>
          </a:p>
          <a:p>
            <a:pPr marL="714375" lvl="1" indent="-265113" algn="just" eaLnBrk="1" hangingPunct="1">
              <a:lnSpc>
                <a:spcPct val="150000"/>
              </a:lnSpc>
              <a:buClr>
                <a:srgbClr val="0066FF"/>
              </a:buClr>
            </a:pPr>
            <a:r>
              <a:rPr lang="zh-CN" altLang="en-US" sz="1800" dirty="0">
                <a:latin typeface="微软雅黑" pitchFamily="34" charset="-122"/>
                <a:ea typeface="微软雅黑" pitchFamily="34" charset="-122"/>
              </a:rPr>
              <a:t>   格式： </a:t>
            </a:r>
            <a:r>
              <a:rPr lang="en-US" altLang="zh-CN" sz="1800" b="1" dirty="0">
                <a:solidFill>
                  <a:srgbClr val="663300"/>
                </a:solidFill>
                <a:latin typeface="微软雅黑" pitchFamily="34" charset="-122"/>
                <a:ea typeface="微软雅黑" pitchFamily="34" charset="-122"/>
              </a:rPr>
              <a:t>&lt;string&gt;[&lt;start&gt;:&lt;end&gt;]</a:t>
            </a:r>
          </a:p>
          <a:p>
            <a:pPr marL="714375" lvl="1" indent="-265113" algn="just" eaLnBrk="1" hangingPunct="1">
              <a:lnSpc>
                <a:spcPct val="150000"/>
              </a:lnSpc>
              <a:buClr>
                <a:srgbClr val="0066FF"/>
              </a:buClr>
              <a:buFont typeface="Wingdings" pitchFamily="2" charset="2"/>
              <a:buChar char="n"/>
            </a:pPr>
            <a:r>
              <a:rPr lang="en-US" altLang="zh-CN" sz="1800" b="1" dirty="0">
                <a:solidFill>
                  <a:srgbClr val="6633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start</a:t>
            </a:r>
            <a:r>
              <a:rPr lang="zh-CN" altLang="en-US" sz="1800" dirty="0">
                <a:latin typeface="微软雅黑" pitchFamily="34" charset="-122"/>
                <a:ea typeface="微软雅黑" pitchFamily="34" charset="-122"/>
              </a:rPr>
              <a:t>和</a:t>
            </a:r>
            <a:r>
              <a:rPr lang="en-US" altLang="zh-CN" sz="1800" b="1" dirty="0">
                <a:solidFill>
                  <a:srgbClr val="663300"/>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rPr>
              <a:t>end</a:t>
            </a:r>
            <a:r>
              <a:rPr lang="zh-CN" altLang="en-US" sz="1800" dirty="0">
                <a:latin typeface="微软雅黑" pitchFamily="34" charset="-122"/>
                <a:ea typeface="微软雅黑" pitchFamily="34" charset="-122"/>
              </a:rPr>
              <a:t>都是整数型数值，这个子序列</a:t>
            </a:r>
            <a:r>
              <a:rPr lang="zh-CN" altLang="en-US"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从索引</a:t>
            </a:r>
            <a:r>
              <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start</a:t>
            </a:r>
            <a:r>
              <a:rPr lang="zh-CN" altLang="en-US"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开始</a:t>
            </a:r>
            <a:r>
              <a:rPr lang="zh-CN" altLang="en-US" sz="1800" dirty="0">
                <a:latin typeface="微软雅黑" pitchFamily="34" charset="-122"/>
                <a:ea typeface="微软雅黑" pitchFamily="34" charset="-122"/>
              </a:rPr>
              <a:t>直到</a:t>
            </a:r>
            <a:r>
              <a:rPr lang="zh-CN" altLang="en-US"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索引</a:t>
            </a:r>
            <a:r>
              <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end</a:t>
            </a:r>
            <a:r>
              <a:rPr lang="zh-CN" altLang="en-US"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结束</a:t>
            </a:r>
            <a:r>
              <a:rPr lang="zh-CN" altLang="en-US" sz="1800" dirty="0">
                <a:latin typeface="微软雅黑" pitchFamily="34" charset="-122"/>
                <a:ea typeface="微软雅黑" pitchFamily="34" charset="-122"/>
              </a:rPr>
              <a:t>，但</a:t>
            </a:r>
            <a:r>
              <a:rPr lang="zh-CN" altLang="en-US"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不包括</a:t>
            </a:r>
            <a:r>
              <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end</a:t>
            </a:r>
            <a:r>
              <a:rPr lang="zh-CN" altLang="en-US"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位置</a:t>
            </a:r>
            <a:r>
              <a:rPr lang="zh-CN" altLang="en-US" sz="1800" dirty="0"/>
              <a:t>。</a:t>
            </a:r>
          </a:p>
        </p:txBody>
      </p:sp>
      <p:pic>
        <p:nvPicPr>
          <p:cNvPr id="6" name="图片 5">
            <a:extLst>
              <a:ext uri="{FF2B5EF4-FFF2-40B4-BE49-F238E27FC236}">
                <a16:creationId xmlns:a16="http://schemas.microsoft.com/office/drawing/2014/main" id="{549DF32A-BD0D-406A-AFBE-205E4BA53A8B}"/>
              </a:ext>
            </a:extLst>
          </p:cNvPr>
          <p:cNvPicPr>
            <a:picLocks noChangeAspect="1"/>
          </p:cNvPicPr>
          <p:nvPr/>
        </p:nvPicPr>
        <p:blipFill>
          <a:blip r:embed="rId2"/>
          <a:stretch>
            <a:fillRect/>
          </a:stretch>
        </p:blipFill>
        <p:spPr>
          <a:xfrm>
            <a:off x="2981670" y="2523554"/>
            <a:ext cx="1428750" cy="390525"/>
          </a:xfrm>
          <a:prstGeom prst="rect">
            <a:avLst/>
          </a:prstGeom>
        </p:spPr>
      </p:pic>
      <p:sp>
        <p:nvSpPr>
          <p:cNvPr id="8" name="TextBox 2">
            <a:extLst>
              <a:ext uri="{FF2B5EF4-FFF2-40B4-BE49-F238E27FC236}">
                <a16:creationId xmlns:a16="http://schemas.microsoft.com/office/drawing/2014/main" id="{8865AD86-FBB4-44E9-91E3-3172A08BD486}"/>
              </a:ext>
            </a:extLst>
          </p:cNvPr>
          <p:cNvSpPr txBox="1">
            <a:spLocks noChangeArrowheads="1"/>
          </p:cNvSpPr>
          <p:nvPr/>
        </p:nvSpPr>
        <p:spPr bwMode="auto">
          <a:xfrm>
            <a:off x="143284" y="3008734"/>
            <a:ext cx="8534275" cy="1154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lnSpc>
                <a:spcPct val="150000"/>
              </a:lnSpc>
              <a:buClr>
                <a:srgbClr val="0066FF"/>
              </a:buClr>
              <a:buFont typeface="Wingdings" pitchFamily="2" charset="2"/>
              <a:buChar char="n"/>
            </a:pPr>
            <a:r>
              <a:rPr lang="zh-CN" altLang="en-US" sz="1800" dirty="0">
                <a:latin typeface="微软雅黑" pitchFamily="34" charset="-122"/>
                <a:ea typeface="微软雅黑" pitchFamily="34" charset="-122"/>
              </a:rPr>
              <a:t>字符串之间可以通过</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或*进行连接</a:t>
            </a:r>
            <a:endParaRPr lang="en-US" altLang="zh-CN" sz="1800" dirty="0">
              <a:latin typeface="微软雅黑" pitchFamily="34" charset="-122"/>
              <a:ea typeface="微软雅黑" pitchFamily="34" charset="-122"/>
            </a:endParaRPr>
          </a:p>
          <a:p>
            <a:pPr marL="714375" lvl="2" algn="just" eaLnBrk="1" hangingPunct="1">
              <a:lnSpc>
                <a:spcPct val="150000"/>
              </a:lnSpc>
              <a:buClr>
                <a:srgbClr val="0066FF"/>
              </a:buClr>
              <a:buFont typeface="Wingdings" pitchFamily="2" charset="2"/>
              <a:buChar char="n"/>
            </a:pPr>
            <a:r>
              <a:rPr lang="zh-CN" altLang="en-US" sz="1400" dirty="0">
                <a:latin typeface="微软雅黑" pitchFamily="34" charset="-122"/>
                <a:ea typeface="微软雅黑" pitchFamily="34" charset="-122"/>
              </a:rPr>
              <a:t>加法操作</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将两个字符串连接成为一个新的字符串</a:t>
            </a:r>
            <a:endParaRPr lang="en-US" altLang="zh-CN" sz="1400" dirty="0">
              <a:latin typeface="微软雅黑" pitchFamily="34" charset="-122"/>
              <a:ea typeface="微软雅黑" pitchFamily="34" charset="-122"/>
            </a:endParaRPr>
          </a:p>
          <a:p>
            <a:pPr marL="714375" lvl="3" algn="just" eaLnBrk="1" hangingPunct="1">
              <a:lnSpc>
                <a:spcPct val="150000"/>
              </a:lnSpc>
              <a:buClr>
                <a:srgbClr val="0066FF"/>
              </a:buClr>
              <a:buFont typeface="Wingdings" pitchFamily="2" charset="2"/>
              <a:buChar char="n"/>
            </a:pPr>
            <a:r>
              <a:rPr lang="zh-CN" altLang="en-US" sz="1400" dirty="0">
                <a:latin typeface="微软雅黑" pitchFamily="34" charset="-122"/>
                <a:ea typeface="微软雅黑" pitchFamily="34" charset="-122"/>
              </a:rPr>
              <a:t>乘法操作</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生成一个由其本身字符串重复连接而成的字符串</a:t>
            </a:r>
            <a:endParaRPr lang="en-US" altLang="zh-CN" sz="1400" dirty="0">
              <a:latin typeface="微软雅黑" pitchFamily="34" charset="-122"/>
              <a:ea typeface="微软雅黑" pitchFamily="34" charset="-122"/>
            </a:endParaRPr>
          </a:p>
        </p:txBody>
      </p:sp>
      <p:pic>
        <p:nvPicPr>
          <p:cNvPr id="9" name="图片 1">
            <a:extLst>
              <a:ext uri="{FF2B5EF4-FFF2-40B4-BE49-F238E27FC236}">
                <a16:creationId xmlns:a16="http://schemas.microsoft.com/office/drawing/2014/main" id="{36DCD1AB-49B9-42F7-93DC-8F45976BCBE2}"/>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28184" y="3158391"/>
            <a:ext cx="2088232" cy="925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extBox 2">
            <a:extLst>
              <a:ext uri="{FF2B5EF4-FFF2-40B4-BE49-F238E27FC236}">
                <a16:creationId xmlns:a16="http://schemas.microsoft.com/office/drawing/2014/main" id="{7D0716A9-D393-4AC8-B985-13EFCA918DEF}"/>
              </a:ext>
            </a:extLst>
          </p:cNvPr>
          <p:cNvSpPr txBox="1">
            <a:spLocks noChangeArrowheads="1"/>
          </p:cNvSpPr>
          <p:nvPr/>
        </p:nvSpPr>
        <p:spPr bwMode="auto">
          <a:xfrm>
            <a:off x="143284" y="4097203"/>
            <a:ext cx="75263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lnSpc>
                <a:spcPct val="200000"/>
              </a:lnSpc>
              <a:buClr>
                <a:srgbClr val="0066FF"/>
              </a:buClr>
              <a:buFont typeface="Wingdings" pitchFamily="2" charset="2"/>
              <a:buChar char="n"/>
            </a:pPr>
            <a:r>
              <a:rPr lang="en-US" altLang="zh-CN" sz="1800" dirty="0" err="1">
                <a:latin typeface="微软雅黑" pitchFamily="34" charset="-122"/>
                <a:ea typeface="微软雅黑" pitchFamily="34" charset="-122"/>
              </a:rPr>
              <a:t>len</a:t>
            </a:r>
            <a:r>
              <a:rPr lang="en-US" altLang="zh-CN" sz="1800" dirty="0">
                <a:latin typeface="微软雅黑" pitchFamily="34" charset="-122"/>
                <a:ea typeface="微软雅黑" pitchFamily="34" charset="-122"/>
              </a:rPr>
              <a:t>()</a:t>
            </a:r>
            <a:r>
              <a:rPr lang="zh-CN" altLang="en-US" sz="1800" dirty="0">
                <a:latin typeface="微软雅黑" pitchFamily="34" charset="-122"/>
                <a:ea typeface="微软雅黑" pitchFamily="34" charset="-122"/>
              </a:rPr>
              <a:t>函数能否返回一个字符串的长度</a:t>
            </a:r>
            <a:endParaRPr lang="en-US" altLang="zh-CN" sz="1800" dirty="0">
              <a:latin typeface="微软雅黑" pitchFamily="34" charset="-122"/>
              <a:ea typeface="微软雅黑" pitchFamily="34" charset="-122"/>
            </a:endParaRPr>
          </a:p>
        </p:txBody>
      </p:sp>
      <p:pic>
        <p:nvPicPr>
          <p:cNvPr id="11" name="图片 2">
            <a:extLst>
              <a:ext uri="{FF2B5EF4-FFF2-40B4-BE49-F238E27FC236}">
                <a16:creationId xmlns:a16="http://schemas.microsoft.com/office/drawing/2014/main" id="{B9821F69-22B7-4061-B66F-F92D7EED6AF9}"/>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8481" y="4190396"/>
            <a:ext cx="2340496" cy="8033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91088265"/>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05724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字符串使用实例：</a:t>
            </a:r>
          </a:p>
        </p:txBody>
      </p:sp>
      <p:pic>
        <p:nvPicPr>
          <p:cNvPr id="4" name="图片 1">
            <a:extLst>
              <a:ext uri="{FF2B5EF4-FFF2-40B4-BE49-F238E27FC236}">
                <a16:creationId xmlns:a16="http://schemas.microsoft.com/office/drawing/2014/main" id="{B7F48B7B-9126-4A4D-A8D4-D5CE5D36746F}"/>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27087" y="1501378"/>
            <a:ext cx="7503797" cy="17904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2">
            <a:extLst>
              <a:ext uri="{FF2B5EF4-FFF2-40B4-BE49-F238E27FC236}">
                <a16:creationId xmlns:a16="http://schemas.microsoft.com/office/drawing/2014/main" id="{C7DBFD8E-1226-4E4F-BA4A-DAB648CB7ED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27087" y="3613522"/>
            <a:ext cx="3240858" cy="974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98055780"/>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233910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字符串的操作</a:t>
            </a:r>
          </a:p>
        </p:txBody>
      </p:sp>
      <p:sp>
        <p:nvSpPr>
          <p:cNvPr id="4" name="TextBox 2">
            <a:extLst>
              <a:ext uri="{FF2B5EF4-FFF2-40B4-BE49-F238E27FC236}">
                <a16:creationId xmlns:a16="http://schemas.microsoft.com/office/drawing/2014/main" id="{F882D17D-9C0F-43FE-878D-B261EE79A0F5}"/>
              </a:ext>
            </a:extLst>
          </p:cNvPr>
          <p:cNvSpPr txBox="1">
            <a:spLocks noChangeArrowheads="1"/>
          </p:cNvSpPr>
          <p:nvPr/>
        </p:nvSpPr>
        <p:spPr bwMode="auto">
          <a:xfrm>
            <a:off x="323528" y="1294770"/>
            <a:ext cx="8246242"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marL="914400">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buClr>
                <a:srgbClr val="0066FF"/>
              </a:buClr>
            </a:pPr>
            <a:r>
              <a:rPr lang="zh-CN" altLang="en-US" sz="1800" dirty="0">
                <a:latin typeface="微软雅黑" pitchFamily="34" charset="-122"/>
                <a:ea typeface="微软雅黑" pitchFamily="34" charset="-122"/>
              </a:rPr>
              <a:t>可以通过 </a:t>
            </a:r>
            <a:r>
              <a:rPr lang="en-US" altLang="zh-CN" sz="1800" dirty="0">
                <a:latin typeface="微软雅黑" pitchFamily="34" charset="-122"/>
                <a:ea typeface="微软雅黑" pitchFamily="34" charset="-122"/>
              </a:rPr>
              <a:t>for </a:t>
            </a:r>
            <a:r>
              <a:rPr lang="zh-CN" altLang="en-US" sz="1800" dirty="0">
                <a:latin typeface="微软雅黑" pitchFamily="34" charset="-122"/>
                <a:ea typeface="微软雅黑" pitchFamily="34" charset="-122"/>
              </a:rPr>
              <a:t>和 </a:t>
            </a:r>
            <a:r>
              <a:rPr lang="en-US" altLang="zh-CN" sz="1800" dirty="0">
                <a:latin typeface="微软雅黑" pitchFamily="34" charset="-122"/>
                <a:ea typeface="微软雅黑" pitchFamily="34" charset="-122"/>
              </a:rPr>
              <a:t>in </a:t>
            </a:r>
            <a:r>
              <a:rPr lang="zh-CN" altLang="en-US" sz="1800" dirty="0">
                <a:latin typeface="微软雅黑" pitchFamily="34" charset="-122"/>
                <a:ea typeface="微软雅黑" pitchFamily="34" charset="-122"/>
              </a:rPr>
              <a:t>组成的循环来遍历字符串中每个字符</a:t>
            </a:r>
            <a:endParaRPr lang="en-US" altLang="zh-CN" sz="1800" dirty="0">
              <a:latin typeface="微软雅黑" pitchFamily="34" charset="-122"/>
              <a:ea typeface="微软雅黑" pitchFamily="34" charset="-122"/>
            </a:endParaRPr>
          </a:p>
          <a:p>
            <a:pPr lvl="1" algn="just" eaLnBrk="1" hangingPunct="1">
              <a:buClr>
                <a:srgbClr val="0066FF"/>
              </a:buClr>
              <a:buFont typeface="Wingdings" pitchFamily="2" charset="2"/>
              <a:buChar char="n"/>
            </a:pPr>
            <a:r>
              <a:rPr lang="zh-CN" altLang="en-US" sz="1800" dirty="0">
                <a:latin typeface="微软雅黑" pitchFamily="34" charset="-122"/>
                <a:ea typeface="微软雅黑" pitchFamily="34" charset="-122"/>
              </a:rPr>
              <a:t>格式如下：</a:t>
            </a:r>
            <a:endParaRPr lang="en-US" altLang="zh-CN" sz="1800" dirty="0">
              <a:latin typeface="微软雅黑" pitchFamily="34" charset="-122"/>
              <a:ea typeface="微软雅黑" pitchFamily="34" charset="-122"/>
            </a:endParaRPr>
          </a:p>
          <a:p>
            <a:pPr lvl="2" algn="just" eaLnBrk="1" hangingPunct="1">
              <a:buClr>
                <a:srgbClr val="0066FF"/>
              </a:buClr>
            </a:pPr>
            <a:r>
              <a:rPr lang="zh-CN" altLang="en-US"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for &lt;</a:t>
            </a:r>
            <a:r>
              <a:rPr lang="en-US" altLang="zh-CN" sz="1800" b="1" dirty="0" err="1">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var</a:t>
            </a:r>
            <a:r>
              <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&gt; in &lt;string&gt;:</a:t>
            </a:r>
          </a:p>
          <a:p>
            <a:pPr lvl="2" algn="just" eaLnBrk="1" hangingPunct="1">
              <a:buClr>
                <a:srgbClr val="0066FF"/>
              </a:buClr>
            </a:pPr>
            <a:r>
              <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        </a:t>
            </a:r>
            <a:r>
              <a:rPr lang="zh-CN" altLang="en-US"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操作</a:t>
            </a:r>
            <a:endPar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p:txBody>
      </p:sp>
      <p:sp>
        <p:nvSpPr>
          <p:cNvPr id="5" name="TextBox 2">
            <a:extLst>
              <a:ext uri="{FF2B5EF4-FFF2-40B4-BE49-F238E27FC236}">
                <a16:creationId xmlns:a16="http://schemas.microsoft.com/office/drawing/2014/main" id="{ECC5C718-4B2E-4221-B0DF-1C29295F2554}"/>
              </a:ext>
            </a:extLst>
          </p:cNvPr>
          <p:cNvSpPr txBox="1">
            <a:spLocks noChangeArrowheads="1"/>
          </p:cNvSpPr>
          <p:nvPr/>
        </p:nvSpPr>
        <p:spPr bwMode="auto">
          <a:xfrm>
            <a:off x="362395" y="2571750"/>
            <a:ext cx="8207375"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marL="1371600">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buClr>
                <a:srgbClr val="0066FF"/>
              </a:buClr>
            </a:pPr>
            <a:r>
              <a:rPr lang="zh-CN" altLang="en-US" sz="1800" dirty="0">
                <a:latin typeface="微软雅黑" pitchFamily="34" charset="-122"/>
                <a:ea typeface="微软雅黑" pitchFamily="34" charset="-122"/>
              </a:rPr>
              <a:t>用转义符可以在字符串中表达一些不可直接打印的信息</a:t>
            </a:r>
            <a:endParaRPr lang="en-US" altLang="zh-CN" sz="1800" dirty="0">
              <a:latin typeface="微软雅黑" pitchFamily="34" charset="-122"/>
              <a:ea typeface="微软雅黑" pitchFamily="34" charset="-122"/>
            </a:endParaRPr>
          </a:p>
          <a:p>
            <a:pPr lvl="1" algn="just" eaLnBrk="1" hangingPunct="1">
              <a:buClr>
                <a:srgbClr val="0066FF"/>
              </a:buClr>
            </a:pPr>
            <a:r>
              <a:rPr lang="zh-CN" altLang="en-US" sz="1800" dirty="0">
                <a:latin typeface="微软雅黑" pitchFamily="34" charset="-122"/>
                <a:ea typeface="微软雅黑" pitchFamily="34" charset="-122"/>
              </a:rPr>
              <a:t>例如：用</a:t>
            </a:r>
            <a:r>
              <a:rPr lang="en-US" altLang="zh-CN" sz="1800" dirty="0">
                <a:latin typeface="微软雅黑" pitchFamily="34" charset="-122"/>
                <a:ea typeface="微软雅黑" pitchFamily="34" charset="-122"/>
              </a:rPr>
              <a:t>\n</a:t>
            </a:r>
            <a:r>
              <a:rPr lang="zh-CN" altLang="en-US" sz="1800" dirty="0">
                <a:latin typeface="微软雅黑" pitchFamily="34" charset="-122"/>
                <a:ea typeface="微软雅黑" pitchFamily="34" charset="-122"/>
              </a:rPr>
              <a:t>表示换行</a:t>
            </a:r>
            <a:endParaRPr lang="en-US" altLang="zh-CN" sz="1800" dirty="0">
              <a:latin typeface="微软雅黑" pitchFamily="34" charset="-122"/>
              <a:ea typeface="微软雅黑" pitchFamily="34" charset="-122"/>
            </a:endParaRPr>
          </a:p>
          <a:p>
            <a:pPr marL="1143000" lvl="2" indent="-228600" algn="just" eaLnBrk="1" hangingPunct="1">
              <a:buClr>
                <a:srgbClr val="0066FF"/>
              </a:buClr>
              <a:buFont typeface="Wingdings" pitchFamily="2" charset="2"/>
              <a:buChar char="n"/>
            </a:pPr>
            <a:r>
              <a:rPr lang="zh-CN" altLang="en-US" sz="1800" dirty="0">
                <a:latin typeface="微软雅黑" pitchFamily="34" charset="-122"/>
                <a:ea typeface="微软雅黑" pitchFamily="34" charset="-122"/>
              </a:rPr>
              <a:t> 字符串</a:t>
            </a:r>
            <a:r>
              <a:rPr lang="en-US" altLang="zh-CN" sz="1800" dirty="0">
                <a:latin typeface="微软雅黑" pitchFamily="34" charset="-122"/>
                <a:ea typeface="微软雅黑" pitchFamily="34" charset="-122"/>
              </a:rPr>
              <a:t>"Hello\</a:t>
            </a:r>
            <a:r>
              <a:rPr lang="en-US" altLang="zh-CN" sz="1800" dirty="0" err="1">
                <a:latin typeface="微软雅黑" pitchFamily="34" charset="-122"/>
                <a:ea typeface="微软雅黑" pitchFamily="34" charset="-122"/>
              </a:rPr>
              <a:t>nWorld</a:t>
            </a:r>
            <a:r>
              <a:rPr lang="en-US" altLang="zh-CN" sz="1800" dirty="0">
                <a:latin typeface="微软雅黑" pitchFamily="34" charset="-122"/>
                <a:ea typeface="微软雅黑" pitchFamily="34" charset="-122"/>
              </a:rPr>
              <a:t>\n\</a:t>
            </a:r>
            <a:r>
              <a:rPr lang="en-US" altLang="zh-CN" sz="1800" dirty="0" err="1">
                <a:latin typeface="微软雅黑" pitchFamily="34" charset="-122"/>
                <a:ea typeface="微软雅黑" pitchFamily="34" charset="-122"/>
              </a:rPr>
              <a:t>nGoodbye</a:t>
            </a:r>
            <a:r>
              <a:rPr lang="en-US" altLang="zh-CN" sz="1800" dirty="0">
                <a:latin typeface="微软雅黑" pitchFamily="34" charset="-122"/>
                <a:ea typeface="微软雅黑" pitchFamily="34" charset="-122"/>
              </a:rPr>
              <a:t> 32\n"</a:t>
            </a:r>
          </a:p>
          <a:p>
            <a:pPr marL="1143000" lvl="2" indent="-228600" algn="just" eaLnBrk="1" hangingPunct="1">
              <a:buClr>
                <a:srgbClr val="0066FF"/>
              </a:buClr>
              <a:buFont typeface="Wingdings" pitchFamily="2" charset="2"/>
              <a:buChar char="n"/>
            </a:pPr>
            <a:r>
              <a:rPr lang="zh-CN" altLang="en-US" sz="1800" dirty="0">
                <a:latin typeface="微软雅黑" pitchFamily="34" charset="-122"/>
                <a:ea typeface="微软雅黑" pitchFamily="34" charset="-122"/>
              </a:rPr>
              <a:t> 用</a:t>
            </a:r>
            <a:r>
              <a:rPr lang="en-US" altLang="zh-CN" sz="1800" dirty="0">
                <a:latin typeface="微软雅黑" pitchFamily="34" charset="-122"/>
                <a:ea typeface="微软雅黑" pitchFamily="34" charset="-122"/>
              </a:rPr>
              <a:t>print()</a:t>
            </a:r>
            <a:r>
              <a:rPr lang="zh-CN" altLang="en-US" sz="1800" dirty="0">
                <a:latin typeface="微软雅黑" pitchFamily="34" charset="-122"/>
                <a:ea typeface="微软雅黑" pitchFamily="34" charset="-122"/>
              </a:rPr>
              <a:t>函数打印后的输出效果如下：</a:t>
            </a:r>
            <a:endParaRPr lang="en-US" altLang="zh-CN" sz="1800" dirty="0">
              <a:latin typeface="微软雅黑" pitchFamily="34" charset="-122"/>
              <a:ea typeface="微软雅黑" pitchFamily="34" charset="-122"/>
            </a:endParaRPr>
          </a:p>
          <a:p>
            <a:pPr lvl="3" algn="just" eaLnBrk="1" hangingPunct="1">
              <a:buClr>
                <a:srgbClr val="0066FF"/>
              </a:buClr>
            </a:pPr>
            <a:r>
              <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Hello</a:t>
            </a:r>
          </a:p>
          <a:p>
            <a:pPr lvl="3" algn="just" eaLnBrk="1" hangingPunct="1">
              <a:buClr>
                <a:srgbClr val="0066FF"/>
              </a:buClr>
            </a:pPr>
            <a:r>
              <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World</a:t>
            </a:r>
          </a:p>
          <a:p>
            <a:pPr lvl="3" algn="just" eaLnBrk="1" hangingPunct="1">
              <a:buClr>
                <a:srgbClr val="0066FF"/>
              </a:buClr>
            </a:pPr>
            <a:endPar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endParaRPr>
          </a:p>
          <a:p>
            <a:pPr lvl="3" algn="just" eaLnBrk="1" hangingPunct="1">
              <a:buClr>
                <a:srgbClr val="0066FF"/>
              </a:buClr>
            </a:pPr>
            <a:r>
              <a:rPr lang="en-US" altLang="zh-CN" sz="18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Goodbye 32</a:t>
            </a:r>
          </a:p>
        </p:txBody>
      </p:sp>
    </p:spTree>
    <p:extLst>
      <p:ext uri="{BB962C8B-B14F-4D97-AF65-F5344CB8AC3E}">
        <p14:creationId xmlns:p14="http://schemas.microsoft.com/office/powerpoint/2010/main" val="2130937229"/>
      </p:ext>
    </p:extLst>
  </p:cSld>
  <p:clrMapOvr>
    <a:masterClrMapping/>
  </p:clrMapOvr>
  <p:transition spd="slow">
    <p:wipe dir="d"/>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775393"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内置的字符串处理函数</a:t>
            </a:r>
          </a:p>
        </p:txBody>
      </p:sp>
      <p:graphicFrame>
        <p:nvGraphicFramePr>
          <p:cNvPr id="4" name="表格 3">
            <a:extLst>
              <a:ext uri="{FF2B5EF4-FFF2-40B4-BE49-F238E27FC236}">
                <a16:creationId xmlns:a16="http://schemas.microsoft.com/office/drawing/2014/main" id="{936C48C2-553A-4D56-80E6-436FCDAA21BC}"/>
              </a:ext>
            </a:extLst>
          </p:cNvPr>
          <p:cNvGraphicFramePr>
            <a:graphicFrameLocks noGrp="1"/>
          </p:cNvGraphicFramePr>
          <p:nvPr>
            <p:extLst>
              <p:ext uri="{D42A27DB-BD31-4B8C-83A1-F6EECF244321}">
                <p14:modId xmlns:p14="http://schemas.microsoft.com/office/powerpoint/2010/main" val="1305264949"/>
              </p:ext>
            </p:extLst>
          </p:nvPr>
        </p:nvGraphicFramePr>
        <p:xfrm>
          <a:off x="1119041" y="1294770"/>
          <a:ext cx="7258050" cy="3520160"/>
        </p:xfrm>
        <a:graphic>
          <a:graphicData uri="http://schemas.openxmlformats.org/drawingml/2006/table">
            <a:tbl>
              <a:tblPr/>
              <a:tblGrid>
                <a:gridCol w="3349625">
                  <a:extLst>
                    <a:ext uri="{9D8B030D-6E8A-4147-A177-3AD203B41FA5}">
                      <a16:colId xmlns:a16="http://schemas.microsoft.com/office/drawing/2014/main" val="3792677340"/>
                    </a:ext>
                  </a:extLst>
                </a:gridCol>
                <a:gridCol w="3908425">
                  <a:extLst>
                    <a:ext uri="{9D8B030D-6E8A-4147-A177-3AD203B41FA5}">
                      <a16:colId xmlns:a16="http://schemas.microsoft.com/office/drawing/2014/main" val="3858905759"/>
                    </a:ext>
                  </a:extLst>
                </a:gridCol>
              </a:tblGrid>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操作</a:t>
                      </a:r>
                    </a:p>
                  </a:txBody>
                  <a:tcPr marL="91444" marR="91444" marT="34280" marB="34280" horzOverflow="overflow">
                    <a:lnL>
                      <a:noFill/>
                    </a:lnL>
                    <a:lnR>
                      <a:noFill/>
                    </a:lnR>
                    <a:lnT>
                      <a:noFill/>
                    </a:lnT>
                    <a:lnB>
                      <a:noFill/>
                    </a:lnB>
                    <a:lnTlToBr>
                      <a:noFill/>
                    </a:lnTlToBr>
                    <a:lnBlToTr>
                      <a:noFill/>
                    </a:lnBlToTr>
                    <a:solidFill>
                      <a:schemeClr val="accent2"/>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1" i="0" u="none" strike="noStrike" cap="none" normalizeH="0" baseline="0">
                          <a:ln>
                            <a:noFill/>
                          </a:ln>
                          <a:solidFill>
                            <a:srgbClr val="FFFFFF"/>
                          </a:solidFill>
                          <a:effectLst/>
                          <a:latin typeface="微软雅黑" panose="020B0503020204020204" pitchFamily="34" charset="-122"/>
                          <a:ea typeface="微软雅黑" panose="020B0503020204020204" pitchFamily="34" charset="-122"/>
                        </a:rPr>
                        <a:t>含义</a:t>
                      </a:r>
                    </a:p>
                  </a:txBody>
                  <a:tcPr marL="91444" marR="91444" marT="34280" marB="34280" horzOverflow="overflow">
                    <a:lnL>
                      <a:noFill/>
                    </a:lnL>
                    <a:lnR>
                      <a:noFill/>
                    </a:lnR>
                    <a:lnT>
                      <a:noFill/>
                    </a:lnT>
                    <a:lnB>
                      <a:noFill/>
                    </a:lnB>
                    <a:lnTlToBr>
                      <a:noFill/>
                    </a:lnTlToBr>
                    <a:lnBlToTr>
                      <a:noFill/>
                    </a:lnBlToTr>
                    <a:solidFill>
                      <a:schemeClr val="accent2"/>
                    </a:solidFill>
                  </a:tcPr>
                </a:tc>
                <a:extLst>
                  <a:ext uri="{0D108BD9-81ED-4DB2-BD59-A6C34878D82A}">
                    <a16:rowId xmlns:a16="http://schemas.microsoft.com/office/drawing/2014/main" val="674310988"/>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p>
                  </a:txBody>
                  <a:tcPr marL="91444" marR="91444" marT="34280" marB="34280" horzOverflow="overflow">
                    <a:lnL>
                      <a:noFill/>
                    </a:lnL>
                    <a:lnR>
                      <a:noFill/>
                    </a:lnR>
                    <a:lnT>
                      <a:noFill/>
                    </a:lnT>
                    <a:lnB>
                      <a:noFill/>
                    </a:lnB>
                    <a:lnTlToBr>
                      <a:noFill/>
                    </a:lnTlToBr>
                    <a:lnBlToTr>
                      <a:noFill/>
                    </a:lnBlToTr>
                    <a:solidFill>
                      <a:srgbClr val="E7F3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连接</a:t>
                      </a:r>
                    </a:p>
                  </a:txBody>
                  <a:tcPr marL="91444" marR="91444" marT="34280" marB="34280"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378743193"/>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a:t>
                      </a:r>
                    </a:p>
                  </a:txBody>
                  <a:tcPr marL="91444" marR="91444" marT="34280" marB="34280" horzOverflow="overflow">
                    <a:lnL>
                      <a:noFill/>
                    </a:lnL>
                    <a:lnR>
                      <a:noFill/>
                    </a:lnR>
                    <a:lnT>
                      <a:noFill/>
                    </a:lnT>
                    <a:lnB>
                      <a:noFill/>
                    </a:lnB>
                    <a:lnTlToBr>
                      <a:noFill/>
                    </a:lnTlToBr>
                    <a:lnBlToTr>
                      <a:noFill/>
                    </a:lnBlToTr>
                    <a:solidFill>
                      <a:srgbClr val="F3F9FA"/>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重复</a:t>
                      </a:r>
                    </a:p>
                  </a:txBody>
                  <a:tcPr marL="91444" marR="91444" marT="34280" marB="34280"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530302994"/>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&lt;string&gt;[ ]</a:t>
                      </a:r>
                    </a:p>
                  </a:txBody>
                  <a:tcPr marL="91444" marR="91444" marT="34280" marB="34280" horzOverflow="overflow">
                    <a:lnL>
                      <a:noFill/>
                    </a:lnL>
                    <a:lnR>
                      <a:noFill/>
                    </a:lnR>
                    <a:lnT>
                      <a:noFill/>
                    </a:lnT>
                    <a:lnB>
                      <a:noFill/>
                    </a:lnB>
                    <a:lnTlToBr>
                      <a:noFill/>
                    </a:lnTlToBr>
                    <a:lnBlToTr>
                      <a:noFill/>
                    </a:lnBlToTr>
                    <a:solidFill>
                      <a:srgbClr val="E7F3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索引</a:t>
                      </a:r>
                    </a:p>
                  </a:txBody>
                  <a:tcPr marL="91444" marR="91444" marT="34280" marB="34280"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280527153"/>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&lt;string&gt;[ : ]</a:t>
                      </a:r>
                    </a:p>
                  </a:txBody>
                  <a:tcPr marL="91444" marR="91444" marT="34280" marB="34280" horzOverflow="overflow">
                    <a:lnL>
                      <a:noFill/>
                    </a:lnL>
                    <a:lnR>
                      <a:noFill/>
                    </a:lnR>
                    <a:lnT>
                      <a:noFill/>
                    </a:lnT>
                    <a:lnB>
                      <a:noFill/>
                    </a:lnB>
                    <a:lnTlToBr>
                      <a:noFill/>
                    </a:lnTlToBr>
                    <a:lnBlToTr>
                      <a:noFill/>
                    </a:lnBlToTr>
                    <a:solidFill>
                      <a:srgbClr val="F3F9FA"/>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剪切</a:t>
                      </a:r>
                    </a:p>
                  </a:txBody>
                  <a:tcPr marL="91444" marR="91444" marT="34280" marB="34280"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330677459"/>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len(&lt;string&gt;)</a:t>
                      </a:r>
                    </a:p>
                  </a:txBody>
                  <a:tcPr marL="91444" marR="91444" marT="34280" marB="34280" horzOverflow="overflow">
                    <a:lnL>
                      <a:noFill/>
                    </a:lnL>
                    <a:lnR>
                      <a:noFill/>
                    </a:lnR>
                    <a:lnT>
                      <a:noFill/>
                    </a:lnT>
                    <a:lnB>
                      <a:noFill/>
                    </a:lnB>
                    <a:lnTlToBr>
                      <a:noFill/>
                    </a:lnTlToBr>
                    <a:lnBlToTr>
                      <a:noFill/>
                    </a:lnBlToTr>
                    <a:solidFill>
                      <a:srgbClr val="E7F3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长度</a:t>
                      </a:r>
                    </a:p>
                  </a:txBody>
                  <a:tcPr marL="91444" marR="91444" marT="34280" marB="34280"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2268565824"/>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&lt;string&gt;.upper()</a:t>
                      </a:r>
                    </a:p>
                  </a:txBody>
                  <a:tcPr marL="91444" marR="91444" marT="34280" marB="34280" horzOverflow="overflow">
                    <a:lnL>
                      <a:noFill/>
                    </a:lnL>
                    <a:lnR>
                      <a:noFill/>
                    </a:lnR>
                    <a:lnT>
                      <a:noFill/>
                    </a:lnT>
                    <a:lnB>
                      <a:noFill/>
                    </a:lnB>
                    <a:lnTlToBr>
                      <a:noFill/>
                    </a:lnTlToBr>
                    <a:lnBlToTr>
                      <a:noFill/>
                    </a:lnBlToTr>
                    <a:solidFill>
                      <a:srgbClr val="F3F9FA"/>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字符串中字母大写</a:t>
                      </a:r>
                    </a:p>
                  </a:txBody>
                  <a:tcPr marL="91444" marR="91444" marT="34280" marB="34280"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4046116255"/>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&lt;string&gt;.lower()</a:t>
                      </a:r>
                    </a:p>
                  </a:txBody>
                  <a:tcPr marL="91444" marR="91444" marT="34280" marB="34280" horzOverflow="overflow">
                    <a:lnL>
                      <a:noFill/>
                    </a:lnL>
                    <a:lnR>
                      <a:noFill/>
                    </a:lnR>
                    <a:lnT>
                      <a:noFill/>
                    </a:lnT>
                    <a:lnB>
                      <a:noFill/>
                    </a:lnB>
                    <a:lnTlToBr>
                      <a:noFill/>
                    </a:lnTlToBr>
                    <a:lnBlToTr>
                      <a:noFill/>
                    </a:lnBlToTr>
                    <a:solidFill>
                      <a:srgbClr val="E7F3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字符串中字母小写</a:t>
                      </a:r>
                    </a:p>
                  </a:txBody>
                  <a:tcPr marL="91444" marR="91444" marT="34280" marB="34280"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3225799437"/>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&lt;string&gt;.strip()</a:t>
                      </a:r>
                    </a:p>
                  </a:txBody>
                  <a:tcPr marL="91444" marR="91444" marT="34280" marB="34280" horzOverflow="overflow">
                    <a:lnL>
                      <a:noFill/>
                    </a:lnL>
                    <a:lnR>
                      <a:noFill/>
                    </a:lnR>
                    <a:lnT>
                      <a:noFill/>
                    </a:lnT>
                    <a:lnB>
                      <a:noFill/>
                    </a:lnB>
                    <a:lnTlToBr>
                      <a:noFill/>
                    </a:lnTlToBr>
                    <a:lnBlToTr>
                      <a:noFill/>
                    </a:lnBlToTr>
                    <a:solidFill>
                      <a:srgbClr val="F3F9FA"/>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去两边空格及去指定字符</a:t>
                      </a:r>
                    </a:p>
                  </a:txBody>
                  <a:tcPr marL="91444" marR="91444" marT="34280" marB="34280"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1557563343"/>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&lt;string&gt;.split()</a:t>
                      </a:r>
                    </a:p>
                  </a:txBody>
                  <a:tcPr marL="91444" marR="91444" marT="34280" marB="34280" horzOverflow="overflow">
                    <a:lnL>
                      <a:noFill/>
                    </a:lnL>
                    <a:lnR>
                      <a:noFill/>
                    </a:lnR>
                    <a:lnT>
                      <a:noFill/>
                    </a:lnT>
                    <a:lnB>
                      <a:noFill/>
                    </a:lnB>
                    <a:lnTlToBr>
                      <a:noFill/>
                    </a:lnTlToBr>
                    <a:lnBlToTr>
                      <a:noFill/>
                    </a:lnBlToTr>
                    <a:solidFill>
                      <a:srgbClr val="E7F3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按指定字符分割字符串为数组</a:t>
                      </a:r>
                    </a:p>
                  </a:txBody>
                  <a:tcPr marL="91444" marR="91444" marT="34280" marB="34280"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793964742"/>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&lt;string&gt;.join()</a:t>
                      </a:r>
                    </a:p>
                  </a:txBody>
                  <a:tcPr marL="91444" marR="91444" marT="34280" marB="34280" horzOverflow="overflow">
                    <a:lnL>
                      <a:noFill/>
                    </a:lnL>
                    <a:lnR>
                      <a:noFill/>
                    </a:lnR>
                    <a:lnT>
                      <a:noFill/>
                    </a:lnT>
                    <a:lnB>
                      <a:noFill/>
                    </a:lnB>
                    <a:lnTlToBr>
                      <a:noFill/>
                    </a:lnTlToBr>
                    <a:lnBlToTr>
                      <a:noFill/>
                    </a:lnBlToTr>
                    <a:solidFill>
                      <a:srgbClr val="F3F9FA"/>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连接两个字符串序列</a:t>
                      </a:r>
                    </a:p>
                  </a:txBody>
                  <a:tcPr marL="91444" marR="91444" marT="34280" marB="34280"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3995991298"/>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&lt;string&gt;.find()</a:t>
                      </a:r>
                    </a:p>
                  </a:txBody>
                  <a:tcPr marL="91444" marR="91444" marT="34280" marB="34280" horzOverflow="overflow">
                    <a:lnL>
                      <a:noFill/>
                    </a:lnL>
                    <a:lnR>
                      <a:noFill/>
                    </a:lnR>
                    <a:lnT>
                      <a:noFill/>
                    </a:lnT>
                    <a:lnB>
                      <a:noFill/>
                    </a:lnB>
                    <a:lnTlToBr>
                      <a:noFill/>
                    </a:lnTlToBr>
                    <a:lnBlToTr>
                      <a:noFill/>
                    </a:lnBlToTr>
                    <a:solidFill>
                      <a:srgbClr val="E7F3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搜索指定字符串</a:t>
                      </a:r>
                    </a:p>
                  </a:txBody>
                  <a:tcPr marL="91444" marR="91444" marT="34280" marB="34280"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186188070"/>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&lt;string&gt;.replace()</a:t>
                      </a:r>
                    </a:p>
                  </a:txBody>
                  <a:tcPr marL="91444" marR="91444" marT="34280" marB="34280" horzOverflow="overflow">
                    <a:lnL>
                      <a:noFill/>
                    </a:lnL>
                    <a:lnR>
                      <a:noFill/>
                    </a:lnR>
                    <a:lnT>
                      <a:noFill/>
                    </a:lnT>
                    <a:lnB>
                      <a:noFill/>
                    </a:lnB>
                    <a:lnTlToBr>
                      <a:noFill/>
                    </a:lnTlToBr>
                    <a:lnBlToTr>
                      <a:noFill/>
                    </a:lnBlToTr>
                    <a:solidFill>
                      <a:srgbClr val="F3F9FA"/>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字符串替换</a:t>
                      </a:r>
                    </a:p>
                  </a:txBody>
                  <a:tcPr marL="91444" marR="91444" marT="34280" marB="34280" horzOverflow="overflow">
                    <a:lnL>
                      <a:noFill/>
                    </a:lnL>
                    <a:lnR>
                      <a:noFill/>
                    </a:lnR>
                    <a:lnT>
                      <a:noFill/>
                    </a:lnT>
                    <a:lnB>
                      <a:noFill/>
                    </a:lnB>
                    <a:lnTlToBr>
                      <a:noFill/>
                    </a:lnTlToBr>
                    <a:lnBlToTr>
                      <a:noFill/>
                    </a:lnBlToTr>
                    <a:solidFill>
                      <a:srgbClr val="F3F9FA"/>
                    </a:solidFill>
                  </a:tcPr>
                </a:tc>
                <a:extLst>
                  <a:ext uri="{0D108BD9-81ED-4DB2-BD59-A6C34878D82A}">
                    <a16:rowId xmlns:a16="http://schemas.microsoft.com/office/drawing/2014/main" val="2828695423"/>
                  </a:ext>
                </a:extLst>
              </a:tr>
              <a:tr h="2128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rPr>
                        <a:t>for &lt;var&gt; in &lt;string&gt;</a:t>
                      </a:r>
                    </a:p>
                  </a:txBody>
                  <a:tcPr marL="91444" marR="91444" marT="34280" marB="34280" horzOverflow="overflow">
                    <a:lnL>
                      <a:noFill/>
                    </a:lnL>
                    <a:lnR>
                      <a:noFill/>
                    </a:lnR>
                    <a:lnT>
                      <a:noFill/>
                    </a:lnT>
                    <a:lnB>
                      <a:noFill/>
                    </a:lnB>
                    <a:lnTlToBr>
                      <a:noFill/>
                    </a:lnTlToBr>
                    <a:lnBlToTr>
                      <a:noFill/>
                    </a:lnBlToTr>
                    <a:solidFill>
                      <a:srgbClr val="E7F3F4"/>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200" b="0" i="0" u="none" strike="noStrike" cap="none" normalizeH="0" baseline="0" dirty="0">
                          <a:ln>
                            <a:noFill/>
                          </a:ln>
                          <a:solidFill>
                            <a:srgbClr val="000000"/>
                          </a:solidFill>
                          <a:effectLst/>
                          <a:latin typeface="微软雅黑" panose="020B0503020204020204" pitchFamily="34" charset="-122"/>
                          <a:ea typeface="微软雅黑" panose="020B0503020204020204" pitchFamily="34" charset="-122"/>
                        </a:rPr>
                        <a:t>字符串迭代</a:t>
                      </a:r>
                    </a:p>
                  </a:txBody>
                  <a:tcPr marL="91444" marR="91444" marT="34280" marB="34280" horzOverflow="overflow">
                    <a:lnL>
                      <a:noFill/>
                    </a:lnL>
                    <a:lnR>
                      <a:noFill/>
                    </a:lnR>
                    <a:lnT>
                      <a:noFill/>
                    </a:lnT>
                    <a:lnB>
                      <a:noFill/>
                    </a:lnB>
                    <a:lnTlToBr>
                      <a:noFill/>
                    </a:lnTlToBr>
                    <a:lnBlToTr>
                      <a:noFill/>
                    </a:lnBlToTr>
                    <a:solidFill>
                      <a:srgbClr val="E7F3F4"/>
                    </a:solidFill>
                  </a:tcPr>
                </a:tc>
                <a:extLst>
                  <a:ext uri="{0D108BD9-81ED-4DB2-BD59-A6C34878D82A}">
                    <a16:rowId xmlns:a16="http://schemas.microsoft.com/office/drawing/2014/main" val="4281757110"/>
                  </a:ext>
                </a:extLst>
              </a:tr>
            </a:tbl>
          </a:graphicData>
        </a:graphic>
      </p:graphicFrame>
    </p:spTree>
    <p:extLst>
      <p:ext uri="{BB962C8B-B14F-4D97-AF65-F5344CB8AC3E}">
        <p14:creationId xmlns:p14="http://schemas.microsoft.com/office/powerpoint/2010/main" val="3016212041"/>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05724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字符串操作实例：</a:t>
            </a:r>
          </a:p>
        </p:txBody>
      </p:sp>
      <p:sp>
        <p:nvSpPr>
          <p:cNvPr id="4" name="矩形 1">
            <a:extLst>
              <a:ext uri="{FF2B5EF4-FFF2-40B4-BE49-F238E27FC236}">
                <a16:creationId xmlns:a16="http://schemas.microsoft.com/office/drawing/2014/main" id="{95F41C0C-96BE-457D-BFDF-F497684178E3}"/>
              </a:ext>
            </a:extLst>
          </p:cNvPr>
          <p:cNvSpPr>
            <a:spLocks noChangeArrowheads="1"/>
          </p:cNvSpPr>
          <p:nvPr/>
        </p:nvSpPr>
        <p:spPr bwMode="auto">
          <a:xfrm>
            <a:off x="611560" y="1281262"/>
            <a:ext cx="8353425"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just"/>
            <a:r>
              <a:rPr lang="zh-CN" altLang="zh-CN" sz="1800" b="1" dirty="0">
                <a:latin typeface="Courier New" pitchFamily="49" charset="0"/>
                <a:cs typeface="Courier New" pitchFamily="49" charset="0"/>
              </a:rPr>
              <a:t>微实</a:t>
            </a:r>
            <a:r>
              <a:rPr lang="zh-CN" altLang="zh-CN" sz="1800" b="1" dirty="0">
                <a:latin typeface="Times New Roman" pitchFamily="18" charset="0"/>
                <a:cs typeface="Times New Roman" pitchFamily="18" charset="0"/>
              </a:rPr>
              <a:t>例</a:t>
            </a:r>
            <a:r>
              <a:rPr lang="en-US" altLang="zh-CN" sz="1800" b="1" dirty="0">
                <a:latin typeface="Times New Roman" pitchFamily="18" charset="0"/>
                <a:cs typeface="Times New Roman" pitchFamily="18" charset="0"/>
              </a:rPr>
              <a:t>3.2</a:t>
            </a:r>
            <a:r>
              <a:rPr lang="zh-CN" altLang="zh-CN" sz="1800" b="1" dirty="0">
                <a:latin typeface="Times New Roman" pitchFamily="18" charset="0"/>
                <a:cs typeface="Times New Roman" pitchFamily="18" charset="0"/>
              </a:rPr>
              <a:t>：恺撒密码。</a:t>
            </a:r>
            <a:endParaRPr lang="zh-CN" altLang="zh-CN" sz="1800" dirty="0">
              <a:latin typeface="Calibri" pitchFamily="34" charset="0"/>
              <a:cs typeface="Times New Roman" pitchFamily="18" charset="0"/>
            </a:endParaRPr>
          </a:p>
          <a:p>
            <a:pPr indent="449263" algn="just"/>
            <a:r>
              <a:rPr lang="zh-CN" altLang="zh-CN" sz="1800" dirty="0">
                <a:latin typeface="Calibri" pitchFamily="34" charset="0"/>
                <a:cs typeface="Courier New" pitchFamily="49" charset="0"/>
              </a:rPr>
              <a:t>凯撒密码是古罗马凯撒大帝用来对军事情报进行加密的算法，它采用了替换方法对信息中的每一个英文字符循环替换为字母表序列该字符后面第三个字符，对应关系如下：</a:t>
            </a:r>
            <a:endParaRPr lang="zh-CN" altLang="zh-CN" sz="1800" dirty="0">
              <a:latin typeface="Calibri" pitchFamily="34" charset="0"/>
              <a:cs typeface="Times New Roman" pitchFamily="18" charset="0"/>
            </a:endParaRPr>
          </a:p>
        </p:txBody>
      </p:sp>
      <p:sp>
        <p:nvSpPr>
          <p:cNvPr id="5" name="矩形 2">
            <a:extLst>
              <a:ext uri="{FF2B5EF4-FFF2-40B4-BE49-F238E27FC236}">
                <a16:creationId xmlns:a16="http://schemas.microsoft.com/office/drawing/2014/main" id="{FE106B9F-E9F7-40B0-9539-159AF6AD4737}"/>
              </a:ext>
            </a:extLst>
          </p:cNvPr>
          <p:cNvSpPr>
            <a:spLocks noChangeArrowheads="1"/>
          </p:cNvSpPr>
          <p:nvPr/>
        </p:nvSpPr>
        <p:spPr bwMode="auto">
          <a:xfrm>
            <a:off x="755576" y="2481591"/>
            <a:ext cx="7515225"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266700" algn="just"/>
            <a:r>
              <a:rPr lang="zh-CN" altLang="zh-CN" sz="1800" dirty="0">
                <a:latin typeface="Calibri" pitchFamily="34" charset="0"/>
                <a:cs typeface="Courier New" pitchFamily="49" charset="0"/>
              </a:rPr>
              <a:t>原文：</a:t>
            </a:r>
            <a:r>
              <a:rPr lang="en-US" altLang="zh-CN" sz="1800" dirty="0">
                <a:latin typeface="Calibri" pitchFamily="34" charset="0"/>
                <a:cs typeface="Courier New" pitchFamily="49" charset="0"/>
              </a:rPr>
              <a:t>A B C D E F G H I J K L M N O P Q R S T U V W X Y Z</a:t>
            </a:r>
            <a:endParaRPr lang="zh-CN" altLang="zh-CN" sz="1800" dirty="0">
              <a:latin typeface="Calibri" pitchFamily="34" charset="0"/>
              <a:cs typeface="Times New Roman" pitchFamily="18" charset="0"/>
            </a:endParaRPr>
          </a:p>
          <a:p>
            <a:pPr indent="266700" algn="just"/>
            <a:r>
              <a:rPr lang="zh-CN" altLang="zh-CN" sz="1800" dirty="0">
                <a:latin typeface="Calibri" pitchFamily="34" charset="0"/>
                <a:cs typeface="Courier New" pitchFamily="49" charset="0"/>
              </a:rPr>
              <a:t>密文：</a:t>
            </a:r>
            <a:r>
              <a:rPr lang="en-US" altLang="zh-CN" sz="1800" dirty="0">
                <a:latin typeface="Calibri" pitchFamily="34" charset="0"/>
                <a:cs typeface="Courier New" pitchFamily="49" charset="0"/>
              </a:rPr>
              <a:t>D E F G H I J K L M N O P Q R S T U V W X Y Z A B C</a:t>
            </a:r>
            <a:endParaRPr lang="zh-CN" altLang="zh-CN" sz="1800" dirty="0">
              <a:latin typeface="Calibri" pitchFamily="34" charset="0"/>
              <a:cs typeface="Times New Roman" pitchFamily="18" charset="0"/>
            </a:endParaRPr>
          </a:p>
          <a:p>
            <a:pPr indent="266700" algn="just"/>
            <a:r>
              <a:rPr lang="zh-CN" altLang="zh-CN" sz="1800" dirty="0">
                <a:latin typeface="Calibri" pitchFamily="34" charset="0"/>
                <a:cs typeface="Courier New" pitchFamily="49" charset="0"/>
              </a:rPr>
              <a:t>原文字符</a:t>
            </a:r>
            <a:r>
              <a:rPr lang="en-US" altLang="zh-CN" sz="1800" dirty="0">
                <a:latin typeface="Calibri" pitchFamily="34" charset="0"/>
                <a:cs typeface="Courier New" pitchFamily="49" charset="0"/>
              </a:rPr>
              <a:t>P</a:t>
            </a:r>
            <a:r>
              <a:rPr lang="zh-CN" altLang="zh-CN" sz="1800" dirty="0">
                <a:latin typeface="Calibri" pitchFamily="34" charset="0"/>
                <a:cs typeface="Courier New" pitchFamily="49" charset="0"/>
              </a:rPr>
              <a:t>，其密文字符</a:t>
            </a:r>
            <a:r>
              <a:rPr lang="en-US" altLang="zh-CN" sz="1800" dirty="0">
                <a:latin typeface="Calibri" pitchFamily="34" charset="0"/>
                <a:cs typeface="Courier New" pitchFamily="49" charset="0"/>
              </a:rPr>
              <a:t>C</a:t>
            </a:r>
            <a:r>
              <a:rPr lang="zh-CN" altLang="zh-CN" sz="1800" dirty="0">
                <a:latin typeface="Calibri" pitchFamily="34" charset="0"/>
                <a:cs typeface="Courier New" pitchFamily="49" charset="0"/>
              </a:rPr>
              <a:t>满足如下条件：</a:t>
            </a:r>
            <a:endParaRPr lang="zh-CN" altLang="zh-CN" sz="1800" dirty="0">
              <a:latin typeface="Calibri" pitchFamily="34" charset="0"/>
              <a:cs typeface="Times New Roman" pitchFamily="18" charset="0"/>
            </a:endParaRPr>
          </a:p>
          <a:p>
            <a:pPr indent="266700" algn="just"/>
            <a:r>
              <a:rPr lang="en-US" altLang="zh-CN" sz="1800" dirty="0">
                <a:latin typeface="宋体" charset="-122"/>
                <a:cs typeface="Courier New" pitchFamily="49" charset="0"/>
              </a:rPr>
              <a:t>C = ( P + 3 ) mod 26</a:t>
            </a:r>
            <a:endParaRPr lang="zh-CN" altLang="zh-CN" sz="1800" dirty="0">
              <a:latin typeface="Calibri" pitchFamily="34" charset="0"/>
              <a:cs typeface="Times New Roman" pitchFamily="18" charset="0"/>
            </a:endParaRPr>
          </a:p>
          <a:p>
            <a:pPr indent="266700" algn="just"/>
            <a:r>
              <a:rPr lang="zh-CN" altLang="zh-CN" sz="1800" dirty="0">
                <a:latin typeface="Calibri" pitchFamily="34" charset="0"/>
                <a:cs typeface="Courier New" pitchFamily="49" charset="0"/>
              </a:rPr>
              <a:t>解密方法反之，满足：</a:t>
            </a:r>
            <a:endParaRPr lang="zh-CN" altLang="zh-CN" sz="1800" dirty="0">
              <a:latin typeface="Calibri" pitchFamily="34" charset="0"/>
              <a:cs typeface="Times New Roman" pitchFamily="18" charset="0"/>
            </a:endParaRPr>
          </a:p>
          <a:p>
            <a:pPr indent="266700" algn="just"/>
            <a:r>
              <a:rPr lang="en-US" altLang="zh-CN" sz="1800" dirty="0">
                <a:latin typeface="宋体" charset="-122"/>
                <a:cs typeface="Courier New" pitchFamily="49" charset="0"/>
              </a:rPr>
              <a:t>P = ( C – 3 ) mod 26</a:t>
            </a:r>
            <a:endParaRPr lang="zh-CN" altLang="zh-CN" sz="1800" dirty="0">
              <a:latin typeface="Calibri" pitchFamily="34" charset="0"/>
              <a:cs typeface="Times New Roman" pitchFamily="18" charset="0"/>
            </a:endParaRPr>
          </a:p>
        </p:txBody>
      </p:sp>
      <p:pic>
        <p:nvPicPr>
          <p:cNvPr id="2" name="图片 1">
            <a:extLst>
              <a:ext uri="{FF2B5EF4-FFF2-40B4-BE49-F238E27FC236}">
                <a16:creationId xmlns:a16="http://schemas.microsoft.com/office/drawing/2014/main" id="{1FF2AAD9-6EBB-4C22-BD8A-A84842FD459E}"/>
              </a:ext>
            </a:extLst>
          </p:cNvPr>
          <p:cNvPicPr>
            <a:picLocks noChangeAspect="1"/>
          </p:cNvPicPr>
          <p:nvPr/>
        </p:nvPicPr>
        <p:blipFill>
          <a:blip r:embed="rId2"/>
          <a:stretch>
            <a:fillRect/>
          </a:stretch>
        </p:blipFill>
        <p:spPr>
          <a:xfrm>
            <a:off x="3915176" y="3435846"/>
            <a:ext cx="5020354" cy="1343165"/>
          </a:xfrm>
          <a:prstGeom prst="rect">
            <a:avLst/>
          </a:prstGeom>
        </p:spPr>
      </p:pic>
      <p:pic>
        <p:nvPicPr>
          <p:cNvPr id="6" name="图片 5">
            <a:extLst>
              <a:ext uri="{FF2B5EF4-FFF2-40B4-BE49-F238E27FC236}">
                <a16:creationId xmlns:a16="http://schemas.microsoft.com/office/drawing/2014/main" id="{CEB10E5D-5685-4C33-9D51-BB470B38B2C2}"/>
              </a:ext>
            </a:extLst>
          </p:cNvPr>
          <p:cNvPicPr>
            <a:picLocks noChangeAspect="1"/>
          </p:cNvPicPr>
          <p:nvPr/>
        </p:nvPicPr>
        <p:blipFill>
          <a:blip r:embed="rId3"/>
          <a:stretch>
            <a:fillRect/>
          </a:stretch>
        </p:blipFill>
        <p:spPr>
          <a:xfrm>
            <a:off x="1069623" y="4329451"/>
            <a:ext cx="2743200" cy="409575"/>
          </a:xfrm>
          <a:prstGeom prst="rect">
            <a:avLst/>
          </a:prstGeom>
        </p:spPr>
      </p:pic>
    </p:spTree>
    <p:extLst>
      <p:ext uri="{BB962C8B-B14F-4D97-AF65-F5344CB8AC3E}">
        <p14:creationId xmlns:p14="http://schemas.microsoft.com/office/powerpoint/2010/main" val="115186476"/>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3775393"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内置的字符串处理方法</a:t>
            </a:r>
          </a:p>
        </p:txBody>
      </p:sp>
      <p:graphicFrame>
        <p:nvGraphicFramePr>
          <p:cNvPr id="5" name="表格 4">
            <a:extLst>
              <a:ext uri="{FF2B5EF4-FFF2-40B4-BE49-F238E27FC236}">
                <a16:creationId xmlns:a16="http://schemas.microsoft.com/office/drawing/2014/main" id="{9D84CD46-D177-4255-A286-3A9B553BDC10}"/>
              </a:ext>
            </a:extLst>
          </p:cNvPr>
          <p:cNvGraphicFramePr>
            <a:graphicFrameLocks noGrp="1"/>
          </p:cNvGraphicFramePr>
          <p:nvPr>
            <p:extLst>
              <p:ext uri="{D42A27DB-BD31-4B8C-83A1-F6EECF244321}">
                <p14:modId xmlns:p14="http://schemas.microsoft.com/office/powerpoint/2010/main" val="3790311262"/>
              </p:ext>
            </p:extLst>
          </p:nvPr>
        </p:nvGraphicFramePr>
        <p:xfrm>
          <a:off x="611560" y="1294770"/>
          <a:ext cx="8064896" cy="4080510"/>
        </p:xfrm>
        <a:graphic>
          <a:graphicData uri="http://schemas.openxmlformats.org/drawingml/2006/table">
            <a:tbl>
              <a:tblPr/>
              <a:tblGrid>
                <a:gridCol w="2088232">
                  <a:extLst>
                    <a:ext uri="{9D8B030D-6E8A-4147-A177-3AD203B41FA5}">
                      <a16:colId xmlns:a16="http://schemas.microsoft.com/office/drawing/2014/main" val="3374795428"/>
                    </a:ext>
                  </a:extLst>
                </a:gridCol>
                <a:gridCol w="5976664">
                  <a:extLst>
                    <a:ext uri="{9D8B030D-6E8A-4147-A177-3AD203B41FA5}">
                      <a16:colId xmlns:a16="http://schemas.microsoft.com/office/drawing/2014/main" val="1158789701"/>
                    </a:ext>
                  </a:extLst>
                </a:gridCol>
              </a:tblGrid>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方法</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描述</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2402130749"/>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str.lower()</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返回字符串</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的副本，全部字符小写</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892737073"/>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str.upper()</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返回字符串</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的副本，全部字符大写</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182024993"/>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str.islower() </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当</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所有字符都是小写时，返回</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941183423"/>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str.isprintable()</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当</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所有字符都是可打印的，返回</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48438954"/>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 </a:t>
                      </a:r>
                      <a:r>
                        <a:rPr kumimoji="0" lang="en-US"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isnumeric()</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当</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所有字符都是字符时，返回</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45139573"/>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str.isspace() </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当</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所有字符都是空格，返回</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221628719"/>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str.endswith(suffix[,start[,end]])</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str[start: end] </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以</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suffix</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结尾返回</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83306230"/>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str.startswith(prefix[, start[, end]]) </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str[start: end] </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以</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suffix</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开始返回</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True</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，否则返回</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False</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76803385"/>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str.split(sep=None, maxsplit=-1)</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返回一个列表，由</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根据</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sep</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被分割的部分构成</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625968363"/>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str.count(sub[,start[,end]])</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[start: end]</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sub</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子串出现的次数</a:t>
                      </a:r>
                      <a:endParaRPr kumimoji="0" lang="zh-CN" altLang="zh-CN" sz="105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07064111"/>
                  </a:ext>
                </a:extLst>
              </a:tr>
              <a:tr h="21667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str.replace</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(old, new[, count])</a:t>
                      </a:r>
                      <a:endParaRPr kumimoji="0" lang="zh-CN" altLang="zh-CN" sz="105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返回字符串</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的副本，所有</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old</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子串被替换为</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new</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，如果</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count</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给出，则前</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count</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次</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old</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出现被替换</a:t>
                      </a:r>
                      <a:endParaRPr kumimoji="0" lang="zh-CN" altLang="zh-CN" sz="105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18403689"/>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str.center(width[, fillchar])</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字符串居中函数，详见函数定义</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822625638"/>
                  </a:ext>
                </a:extLst>
              </a:tr>
              <a:tr h="21667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str.strip([chars]) </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返回字符串</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的副本，在其左侧和右侧去掉</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chars</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中列出的字符</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34011772"/>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str.zfill(width) </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返回字符串</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的副本，长度为</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width</a:t>
                      </a:r>
                      <a:r>
                        <a:rPr kumimoji="0" lang="zh-CN"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，不足部分在左侧添</a:t>
                      </a: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 </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55265369"/>
                  </a:ext>
                </a:extLst>
              </a:tr>
              <a:tr h="19145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str.format()</a:t>
                      </a:r>
                      <a:endParaRPr kumimoji="0" lang="zh-CN" altLang="zh-CN" sz="105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返回字符串</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的一种排版格式</a:t>
                      </a:r>
                      <a:endParaRPr kumimoji="0" lang="zh-CN" altLang="zh-CN" sz="105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996492791"/>
                  </a:ext>
                </a:extLst>
              </a:tr>
              <a:tr h="21667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05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str.join</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iterable</a:t>
                      </a:r>
                      <a:r>
                        <a:rPr kumimoji="0" lang="en-US"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05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返回一个新字符串，由组合数据类型</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iterable</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变量的每个元素组成，元素间用</a:t>
                      </a:r>
                      <a:r>
                        <a:rPr kumimoji="0" lang="en-US" altLang="zh-CN" sz="105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str</a:t>
                      </a:r>
                      <a:r>
                        <a:rPr kumimoji="0" lang="zh-CN" altLang="zh-CN" sz="105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分割</a:t>
                      </a:r>
                      <a:endParaRPr kumimoji="0" lang="zh-CN" altLang="zh-CN" sz="105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6704" marR="66704"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940857032"/>
                  </a:ext>
                </a:extLst>
              </a:tr>
            </a:tbl>
          </a:graphicData>
        </a:graphic>
      </p:graphicFrame>
    </p:spTree>
    <p:extLst>
      <p:ext uri="{BB962C8B-B14F-4D97-AF65-F5344CB8AC3E}">
        <p14:creationId xmlns:p14="http://schemas.microsoft.com/office/powerpoint/2010/main" val="3517448754"/>
      </p:ext>
    </p:extLst>
  </p:cSld>
  <p:clrMapOvr>
    <a:masterClrMapping/>
  </p:clrMapOvr>
  <p:transition spd="slow">
    <p:wipe dir="d"/>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6875600"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字符串类型的格式化</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format()</a:t>
            </a:r>
            <a:r>
              <a:rPr lang="zh-CN" altLang="en-US" sz="24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方法的基本使用</a:t>
            </a:r>
          </a:p>
        </p:txBody>
      </p:sp>
      <p:sp>
        <p:nvSpPr>
          <p:cNvPr id="4" name="矩形 1">
            <a:extLst>
              <a:ext uri="{FF2B5EF4-FFF2-40B4-BE49-F238E27FC236}">
                <a16:creationId xmlns:a16="http://schemas.microsoft.com/office/drawing/2014/main" id="{C51F354E-EE12-4638-B25D-58865ED39BB0}"/>
              </a:ext>
            </a:extLst>
          </p:cNvPr>
          <p:cNvSpPr>
            <a:spLocks noChangeArrowheads="1"/>
          </p:cNvSpPr>
          <p:nvPr/>
        </p:nvSpPr>
        <p:spPr bwMode="auto">
          <a:xfrm>
            <a:off x="827881" y="1404332"/>
            <a:ext cx="74882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zh-CN" sz="1800" dirty="0">
                <a:latin typeface="微软雅黑" panose="020B0503020204020204" pitchFamily="34" charset="-122"/>
                <a:ea typeface="微软雅黑" panose="020B0503020204020204" pitchFamily="34" charset="-122"/>
              </a:rPr>
              <a:t>字符串</a:t>
            </a:r>
            <a:r>
              <a:rPr lang="en-US" altLang="zh-CN" sz="1800" dirty="0">
                <a:latin typeface="微软雅黑" panose="020B0503020204020204" pitchFamily="34" charset="-122"/>
                <a:ea typeface="微软雅黑" panose="020B0503020204020204" pitchFamily="34" charset="-122"/>
              </a:rPr>
              <a:t>format()</a:t>
            </a:r>
            <a:r>
              <a:rPr lang="zh-CN" altLang="zh-CN" sz="1800" dirty="0">
                <a:latin typeface="微软雅黑" panose="020B0503020204020204" pitchFamily="34" charset="-122"/>
                <a:ea typeface="微软雅黑" panose="020B0503020204020204" pitchFamily="34" charset="-122"/>
              </a:rPr>
              <a:t>方法的基本使用格式是：</a:t>
            </a:r>
          </a:p>
          <a:p>
            <a:pPr>
              <a:lnSpc>
                <a:spcPct val="150000"/>
              </a:lnSpc>
            </a:pPr>
            <a:r>
              <a:rPr lang="en-US" altLang="zh-CN" sz="1800" dirty="0">
                <a:latin typeface="微软雅黑" panose="020B0503020204020204" pitchFamily="34" charset="-122"/>
                <a:ea typeface="微软雅黑" panose="020B0503020204020204" pitchFamily="34" charset="-122"/>
              </a:rPr>
              <a:t>&lt;</a:t>
            </a:r>
            <a:r>
              <a:rPr lang="zh-CN" altLang="zh-CN" sz="1800" dirty="0">
                <a:latin typeface="微软雅黑" panose="020B0503020204020204" pitchFamily="34" charset="-122"/>
                <a:ea typeface="微软雅黑" panose="020B0503020204020204" pitchFamily="34" charset="-122"/>
              </a:rPr>
              <a:t>模板字符串</a:t>
            </a:r>
            <a:r>
              <a:rPr lang="en-US" altLang="zh-CN" sz="1800" dirty="0">
                <a:latin typeface="微软雅黑" panose="020B0503020204020204" pitchFamily="34" charset="-122"/>
                <a:ea typeface="微软雅黑" panose="020B0503020204020204" pitchFamily="34" charset="-122"/>
              </a:rPr>
              <a:t>&gt;.format(&lt;</a:t>
            </a:r>
            <a:r>
              <a:rPr lang="zh-CN" altLang="zh-CN" sz="1800" dirty="0">
                <a:latin typeface="微软雅黑" panose="020B0503020204020204" pitchFamily="34" charset="-122"/>
                <a:ea typeface="微软雅黑" panose="020B0503020204020204" pitchFamily="34" charset="-122"/>
              </a:rPr>
              <a:t>逗号分隔的参数</a:t>
            </a:r>
            <a:r>
              <a:rPr lang="en-US" altLang="zh-CN" sz="1800" dirty="0">
                <a:latin typeface="微软雅黑" panose="020B0503020204020204" pitchFamily="34" charset="-122"/>
                <a:ea typeface="微软雅黑" panose="020B0503020204020204" pitchFamily="34" charset="-122"/>
              </a:rPr>
              <a:t>&gt;)</a:t>
            </a:r>
            <a:endParaRPr lang="zh-CN" altLang="zh-CN" sz="1800" dirty="0">
              <a:latin typeface="微软雅黑" panose="020B0503020204020204" pitchFamily="34" charset="-122"/>
              <a:ea typeface="微软雅黑" panose="020B0503020204020204" pitchFamily="34" charset="-122"/>
            </a:endParaRPr>
          </a:p>
        </p:txBody>
      </p:sp>
      <p:pic>
        <p:nvPicPr>
          <p:cNvPr id="5" name="图片 5">
            <a:extLst>
              <a:ext uri="{FF2B5EF4-FFF2-40B4-BE49-F238E27FC236}">
                <a16:creationId xmlns:a16="http://schemas.microsoft.com/office/drawing/2014/main" id="{7940BAC2-C9CB-43C9-8521-B422CCE171E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89794" y="2327663"/>
            <a:ext cx="7364412" cy="13242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6">
            <a:extLst>
              <a:ext uri="{FF2B5EF4-FFF2-40B4-BE49-F238E27FC236}">
                <a16:creationId xmlns:a16="http://schemas.microsoft.com/office/drawing/2014/main" id="{2E03AA50-BE54-4485-A139-8DAC889C719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10431" y="3795886"/>
            <a:ext cx="7343775"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42867137"/>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6875600"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字符串类型的格式化</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format()</a:t>
            </a:r>
            <a:r>
              <a:rPr lang="zh-CN" altLang="en-US" sz="24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方法的格式控制</a:t>
            </a:r>
          </a:p>
        </p:txBody>
      </p:sp>
      <p:sp>
        <p:nvSpPr>
          <p:cNvPr id="7" name="矩形 1">
            <a:extLst>
              <a:ext uri="{FF2B5EF4-FFF2-40B4-BE49-F238E27FC236}">
                <a16:creationId xmlns:a16="http://schemas.microsoft.com/office/drawing/2014/main" id="{0D820E3E-BBC5-4E03-ADEA-A7B50BD1680B}"/>
              </a:ext>
            </a:extLst>
          </p:cNvPr>
          <p:cNvSpPr>
            <a:spLocks noChangeArrowheads="1"/>
          </p:cNvSpPr>
          <p:nvPr/>
        </p:nvSpPr>
        <p:spPr bwMode="auto">
          <a:xfrm>
            <a:off x="485265" y="1294770"/>
            <a:ext cx="835215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Clr>
                <a:srgbClr val="0070C0"/>
              </a:buClr>
              <a:buFont typeface="Wingdings" panose="05000000000000000000" pitchFamily="2" charset="2"/>
              <a:buChar char="n"/>
            </a:pPr>
            <a:r>
              <a:rPr lang="en-US" altLang="zh-CN" sz="1800" dirty="0">
                <a:latin typeface="微软雅黑" panose="020B0503020204020204" pitchFamily="34" charset="-122"/>
                <a:ea typeface="微软雅黑" panose="020B0503020204020204" pitchFamily="34" charset="-122"/>
              </a:rPr>
              <a:t>format()</a:t>
            </a:r>
            <a:r>
              <a:rPr lang="zh-CN" altLang="zh-CN" sz="1800" dirty="0">
                <a:latin typeface="微软雅黑" panose="020B0503020204020204" pitchFamily="34" charset="-122"/>
                <a:ea typeface="微软雅黑" panose="020B0503020204020204" pitchFamily="34" charset="-122"/>
              </a:rPr>
              <a:t>方法中模板字符串的槽除了包括参数序号，还可以包括格式控制信息。此时，槽的内部样式如下：</a:t>
            </a:r>
            <a:r>
              <a:rPr lang="en-US" altLang="zh-CN" sz="1800" dirty="0">
                <a:latin typeface="微软雅黑" panose="020B0503020204020204" pitchFamily="34" charset="-122"/>
                <a:ea typeface="微软雅黑" panose="020B0503020204020204" pitchFamily="34" charset="-122"/>
              </a:rPr>
              <a:t>{&lt;</a:t>
            </a:r>
            <a:r>
              <a:rPr lang="zh-CN" altLang="zh-CN" sz="1800" dirty="0">
                <a:latin typeface="微软雅黑" panose="020B0503020204020204" pitchFamily="34" charset="-122"/>
                <a:ea typeface="微软雅黑" panose="020B0503020204020204" pitchFamily="34" charset="-122"/>
              </a:rPr>
              <a:t>参数序号</a:t>
            </a:r>
            <a:r>
              <a:rPr lang="en-US" altLang="zh-CN" sz="1800" dirty="0">
                <a:latin typeface="微软雅黑" panose="020B0503020204020204" pitchFamily="34" charset="-122"/>
                <a:ea typeface="微软雅黑" panose="020B0503020204020204" pitchFamily="34" charset="-122"/>
              </a:rPr>
              <a:t>&gt;: &lt;</a:t>
            </a:r>
            <a:r>
              <a:rPr lang="zh-CN" altLang="zh-CN" sz="1800" dirty="0">
                <a:latin typeface="微软雅黑" panose="020B0503020204020204" pitchFamily="34" charset="-122"/>
                <a:ea typeface="微软雅黑" panose="020B0503020204020204" pitchFamily="34" charset="-122"/>
              </a:rPr>
              <a:t>格式控制标记</a:t>
            </a:r>
            <a:r>
              <a:rPr lang="en-US" altLang="zh-CN" sz="1800" dirty="0">
                <a:latin typeface="微软雅黑" panose="020B0503020204020204" pitchFamily="34" charset="-122"/>
                <a:ea typeface="微软雅黑" panose="020B0503020204020204" pitchFamily="34" charset="-122"/>
              </a:rPr>
              <a:t>&gt;}  </a:t>
            </a:r>
            <a:endParaRPr lang="zh-CN" altLang="en-US" sz="18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7AD6659A-787E-4FCB-B268-41270D5D2EEE}"/>
              </a:ext>
            </a:extLst>
          </p:cNvPr>
          <p:cNvPicPr>
            <a:picLocks noChangeAspect="1"/>
          </p:cNvPicPr>
          <p:nvPr/>
        </p:nvPicPr>
        <p:blipFill>
          <a:blip r:embed="rId2"/>
          <a:stretch>
            <a:fillRect/>
          </a:stretch>
        </p:blipFill>
        <p:spPr>
          <a:xfrm>
            <a:off x="827584" y="2073796"/>
            <a:ext cx="4600575" cy="390525"/>
          </a:xfrm>
          <a:prstGeom prst="rect">
            <a:avLst/>
          </a:prstGeom>
        </p:spPr>
      </p:pic>
      <p:pic>
        <p:nvPicPr>
          <p:cNvPr id="4" name="图片 3">
            <a:extLst>
              <a:ext uri="{FF2B5EF4-FFF2-40B4-BE49-F238E27FC236}">
                <a16:creationId xmlns:a16="http://schemas.microsoft.com/office/drawing/2014/main" id="{76B945E8-8BC0-4237-A614-6758D98A7CE1}"/>
              </a:ext>
            </a:extLst>
          </p:cNvPr>
          <p:cNvPicPr>
            <a:picLocks noChangeAspect="1"/>
          </p:cNvPicPr>
          <p:nvPr/>
        </p:nvPicPr>
        <p:blipFill>
          <a:blip r:embed="rId3"/>
          <a:stretch>
            <a:fillRect/>
          </a:stretch>
        </p:blipFill>
        <p:spPr>
          <a:xfrm>
            <a:off x="811065" y="2571749"/>
            <a:ext cx="5972175" cy="428625"/>
          </a:xfrm>
          <a:prstGeom prst="rect">
            <a:avLst/>
          </a:prstGeom>
        </p:spPr>
      </p:pic>
      <p:pic>
        <p:nvPicPr>
          <p:cNvPr id="5" name="图片 4">
            <a:extLst>
              <a:ext uri="{FF2B5EF4-FFF2-40B4-BE49-F238E27FC236}">
                <a16:creationId xmlns:a16="http://schemas.microsoft.com/office/drawing/2014/main" id="{CD5B6BEF-9034-4AC7-BBC1-779828D94297}"/>
              </a:ext>
            </a:extLst>
          </p:cNvPr>
          <p:cNvPicPr>
            <a:picLocks noChangeAspect="1"/>
          </p:cNvPicPr>
          <p:nvPr/>
        </p:nvPicPr>
        <p:blipFill>
          <a:blip r:embed="rId4"/>
          <a:stretch>
            <a:fillRect/>
          </a:stretch>
        </p:blipFill>
        <p:spPr>
          <a:xfrm>
            <a:off x="798449" y="3144325"/>
            <a:ext cx="6753225" cy="942975"/>
          </a:xfrm>
          <a:prstGeom prst="rect">
            <a:avLst/>
          </a:prstGeom>
        </p:spPr>
      </p:pic>
    </p:spTree>
    <p:extLst>
      <p:ext uri="{BB962C8B-B14F-4D97-AF65-F5344CB8AC3E}">
        <p14:creationId xmlns:p14="http://schemas.microsoft.com/office/powerpoint/2010/main" val="3072648453"/>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6875600"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字符串类型的格式化</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4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format()</a:t>
            </a:r>
            <a:r>
              <a:rPr lang="zh-CN" altLang="en-US" sz="2400" b="1" dirty="0">
                <a:solidFill>
                  <a:srgbClr val="663300"/>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方法的格式控制</a:t>
            </a:r>
          </a:p>
        </p:txBody>
      </p:sp>
      <p:sp>
        <p:nvSpPr>
          <p:cNvPr id="7" name="矩形 1">
            <a:extLst>
              <a:ext uri="{FF2B5EF4-FFF2-40B4-BE49-F238E27FC236}">
                <a16:creationId xmlns:a16="http://schemas.microsoft.com/office/drawing/2014/main" id="{0D820E3E-BBC5-4E03-ADEA-A7B50BD1680B}"/>
              </a:ext>
            </a:extLst>
          </p:cNvPr>
          <p:cNvSpPr>
            <a:spLocks noChangeArrowheads="1"/>
          </p:cNvSpPr>
          <p:nvPr/>
        </p:nvSpPr>
        <p:spPr bwMode="auto">
          <a:xfrm>
            <a:off x="485265" y="1294770"/>
            <a:ext cx="8352159"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indent="-285750">
              <a:buClr>
                <a:srgbClr val="0070C0"/>
              </a:buClr>
              <a:buFont typeface="Wingdings" panose="05000000000000000000" pitchFamily="2" charset="2"/>
              <a:buChar char="n"/>
            </a:pPr>
            <a:r>
              <a:rPr lang="zh-CN" altLang="zh-CN" sz="1800" dirty="0">
                <a:latin typeface="微软雅黑" panose="020B0503020204020204" pitchFamily="34" charset="-122"/>
                <a:ea typeface="微软雅黑" panose="020B0503020204020204" pitchFamily="34" charset="-122"/>
              </a:rPr>
              <a:t>其中，格式控制标记用来控制参数显示时的格式 </a:t>
            </a:r>
            <a:r>
              <a:rPr lang="zh-CN" altLang="en-US" sz="1800" dirty="0">
                <a:latin typeface="微软雅黑" panose="020B0503020204020204" pitchFamily="34" charset="-122"/>
                <a:ea typeface="微软雅黑" panose="020B0503020204020204" pitchFamily="34" charset="-122"/>
              </a:rPr>
              <a:t>。</a:t>
            </a:r>
            <a:r>
              <a:rPr lang="zh-CN" altLang="zh-CN" sz="1800" dirty="0">
                <a:latin typeface="微软雅黑" panose="020B0503020204020204" pitchFamily="34" charset="-122"/>
                <a:ea typeface="微软雅黑" panose="020B0503020204020204" pitchFamily="34" charset="-122"/>
              </a:rPr>
              <a:t>格式控制标记包括：</a:t>
            </a:r>
            <a:r>
              <a:rPr lang="en-US" altLang="zh-CN" sz="1800" dirty="0">
                <a:latin typeface="微软雅黑" panose="020B0503020204020204" pitchFamily="34" charset="-122"/>
                <a:ea typeface="微软雅黑" panose="020B0503020204020204" pitchFamily="34" charset="-122"/>
              </a:rPr>
              <a:t>&lt;</a:t>
            </a:r>
            <a:r>
              <a:rPr lang="zh-CN" altLang="zh-CN" sz="1800" dirty="0">
                <a:latin typeface="微软雅黑" panose="020B0503020204020204" pitchFamily="34" charset="-122"/>
                <a:ea typeface="微软雅黑" panose="020B0503020204020204" pitchFamily="34" charset="-122"/>
              </a:rPr>
              <a:t>填充</a:t>
            </a:r>
            <a:r>
              <a:rPr lang="en-US" altLang="zh-CN" sz="1800" dirty="0">
                <a:latin typeface="微软雅黑" panose="020B0503020204020204" pitchFamily="34" charset="-122"/>
                <a:ea typeface="微软雅黑" panose="020B0503020204020204" pitchFamily="34" charset="-122"/>
              </a:rPr>
              <a:t>&gt;&lt;</a:t>
            </a:r>
            <a:r>
              <a:rPr lang="zh-CN" altLang="zh-CN" sz="1800" dirty="0">
                <a:latin typeface="微软雅黑" panose="020B0503020204020204" pitchFamily="34" charset="-122"/>
                <a:ea typeface="微软雅黑" panose="020B0503020204020204" pitchFamily="34" charset="-122"/>
              </a:rPr>
              <a:t>对齐</a:t>
            </a:r>
            <a:r>
              <a:rPr lang="en-US" altLang="zh-CN" sz="1800" dirty="0">
                <a:latin typeface="微软雅黑" panose="020B0503020204020204" pitchFamily="34" charset="-122"/>
                <a:ea typeface="微软雅黑" panose="020B0503020204020204" pitchFamily="34" charset="-122"/>
              </a:rPr>
              <a:t>&gt;&lt;</a:t>
            </a:r>
            <a:r>
              <a:rPr lang="zh-CN" altLang="zh-CN" sz="1800" dirty="0">
                <a:latin typeface="微软雅黑" panose="020B0503020204020204" pitchFamily="34" charset="-122"/>
                <a:ea typeface="微软雅黑" panose="020B0503020204020204" pitchFamily="34" charset="-122"/>
              </a:rPr>
              <a:t>宽度</a:t>
            </a:r>
            <a:r>
              <a:rPr lang="en-US" altLang="zh-CN" sz="1800" dirty="0">
                <a:latin typeface="微软雅黑" panose="020B0503020204020204" pitchFamily="34" charset="-122"/>
                <a:ea typeface="微软雅黑" panose="020B0503020204020204" pitchFamily="34" charset="-122"/>
              </a:rPr>
              <a:t>&gt;,&lt;.</a:t>
            </a:r>
            <a:r>
              <a:rPr lang="zh-CN" altLang="zh-CN" sz="1800" dirty="0">
                <a:latin typeface="微软雅黑" panose="020B0503020204020204" pitchFamily="34" charset="-122"/>
                <a:ea typeface="微软雅黑" panose="020B0503020204020204" pitchFamily="34" charset="-122"/>
              </a:rPr>
              <a:t>精度</a:t>
            </a:r>
            <a:r>
              <a:rPr lang="en-US" altLang="zh-CN" sz="1800" dirty="0">
                <a:latin typeface="微软雅黑" panose="020B0503020204020204" pitchFamily="34" charset="-122"/>
                <a:ea typeface="微软雅黑" panose="020B0503020204020204" pitchFamily="34" charset="-122"/>
              </a:rPr>
              <a:t>&gt;&lt;</a:t>
            </a:r>
            <a:r>
              <a:rPr lang="zh-CN" altLang="zh-CN" sz="1800" dirty="0">
                <a:latin typeface="微软雅黑" panose="020B0503020204020204" pitchFamily="34" charset="-122"/>
                <a:ea typeface="微软雅黑" panose="020B0503020204020204" pitchFamily="34" charset="-122"/>
              </a:rPr>
              <a:t>类型</a:t>
            </a:r>
            <a:r>
              <a:rPr lang="en-US" altLang="zh-CN" sz="1800" dirty="0">
                <a:latin typeface="微软雅黑" panose="020B0503020204020204" pitchFamily="34" charset="-122"/>
                <a:ea typeface="微软雅黑" panose="020B0503020204020204" pitchFamily="34" charset="-122"/>
              </a:rPr>
              <a:t>&gt;6</a:t>
            </a:r>
            <a:r>
              <a:rPr lang="zh-CN" altLang="zh-CN" sz="1800" dirty="0">
                <a:latin typeface="微软雅黑" panose="020B0503020204020204" pitchFamily="34" charset="-122"/>
                <a:ea typeface="微软雅黑" panose="020B0503020204020204" pitchFamily="34" charset="-122"/>
              </a:rPr>
              <a:t>个字段，这些字段都是可选的，可以组合使用，这里按照使用方式逐一介绍</a:t>
            </a:r>
            <a:r>
              <a:rPr lang="zh-CN" altLang="zh-CN" sz="1800" dirty="0"/>
              <a:t>。</a:t>
            </a:r>
          </a:p>
        </p:txBody>
      </p:sp>
      <p:pic>
        <p:nvPicPr>
          <p:cNvPr id="8" name="图片 7">
            <a:extLst>
              <a:ext uri="{FF2B5EF4-FFF2-40B4-BE49-F238E27FC236}">
                <a16:creationId xmlns:a16="http://schemas.microsoft.com/office/drawing/2014/main" id="{14827972-9615-44A1-B7B5-F65A9C7CD28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39551" y="2212333"/>
            <a:ext cx="6480720" cy="14261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96FAA998-26C5-4A49-B80C-390A633FCC04}"/>
              </a:ext>
            </a:extLst>
          </p:cNvPr>
          <p:cNvPicPr>
            <a:picLocks noChangeAspect="1"/>
          </p:cNvPicPr>
          <p:nvPr/>
        </p:nvPicPr>
        <p:blipFill>
          <a:blip r:embed="rId3"/>
          <a:stretch>
            <a:fillRect/>
          </a:stretch>
        </p:blipFill>
        <p:spPr>
          <a:xfrm>
            <a:off x="1139551" y="3760342"/>
            <a:ext cx="3816424" cy="1223213"/>
          </a:xfrm>
          <a:prstGeom prst="rect">
            <a:avLst/>
          </a:prstGeom>
        </p:spPr>
      </p:pic>
      <p:pic>
        <p:nvPicPr>
          <p:cNvPr id="9" name="图片 8">
            <a:extLst>
              <a:ext uri="{FF2B5EF4-FFF2-40B4-BE49-F238E27FC236}">
                <a16:creationId xmlns:a16="http://schemas.microsoft.com/office/drawing/2014/main" id="{D21ACE65-7C18-4D7B-AF89-8D39F72F869F}"/>
              </a:ext>
            </a:extLst>
          </p:cNvPr>
          <p:cNvPicPr>
            <a:picLocks noChangeAspect="1"/>
          </p:cNvPicPr>
          <p:nvPr/>
        </p:nvPicPr>
        <p:blipFill>
          <a:blip r:embed="rId4"/>
          <a:stretch>
            <a:fillRect/>
          </a:stretch>
        </p:blipFill>
        <p:spPr>
          <a:xfrm>
            <a:off x="5580112" y="3760342"/>
            <a:ext cx="2775595" cy="1210069"/>
          </a:xfrm>
          <a:prstGeom prst="rect">
            <a:avLst/>
          </a:prstGeom>
        </p:spPr>
      </p:pic>
    </p:spTree>
    <p:extLst>
      <p:ext uri="{BB962C8B-B14F-4D97-AF65-F5344CB8AC3E}">
        <p14:creationId xmlns:p14="http://schemas.microsoft.com/office/powerpoint/2010/main" val="1918397313"/>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1980029"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简单的开始</a:t>
            </a:r>
          </a:p>
        </p:txBody>
      </p:sp>
      <p:sp>
        <p:nvSpPr>
          <p:cNvPr id="4" name="矩形 1">
            <a:extLst>
              <a:ext uri="{FF2B5EF4-FFF2-40B4-BE49-F238E27FC236}">
                <a16:creationId xmlns:a16="http://schemas.microsoft.com/office/drawing/2014/main" id="{3B9569D7-3A80-4938-AFCC-86456EC3A34D}"/>
              </a:ext>
            </a:extLst>
          </p:cNvPr>
          <p:cNvSpPr>
            <a:spLocks noChangeArrowheads="1"/>
          </p:cNvSpPr>
          <p:nvPr/>
        </p:nvSpPr>
        <p:spPr bwMode="auto">
          <a:xfrm>
            <a:off x="646112" y="1131590"/>
            <a:ext cx="785177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indent="449263">
              <a:lnSpc>
                <a:spcPct val="150000"/>
              </a:lnSpc>
            </a:pPr>
            <a:r>
              <a:rPr lang="zh-CN" altLang="zh-CN" sz="1600" dirty="0">
                <a:latin typeface="微软雅黑" pitchFamily="34" charset="-122"/>
                <a:ea typeface="微软雅黑" pitchFamily="34" charset="-122"/>
              </a:rPr>
              <a:t>利用</a:t>
            </a:r>
            <a:r>
              <a:rPr lang="en-US" altLang="zh-CN" sz="1600" dirty="0">
                <a:latin typeface="微软雅黑" pitchFamily="34" charset="-122"/>
                <a:ea typeface="微软雅黑" pitchFamily="34" charset="-122"/>
              </a:rPr>
              <a:t>print()</a:t>
            </a:r>
            <a:r>
              <a:rPr lang="zh-CN" altLang="zh-CN" sz="1600" dirty="0">
                <a:latin typeface="微软雅黑" pitchFamily="34" charset="-122"/>
                <a:ea typeface="微软雅黑" pitchFamily="34" charset="-122"/>
              </a:rPr>
              <a:t>函数实现简单的非刷新文本进度条</a:t>
            </a:r>
            <a:r>
              <a:rPr lang="zh-CN" altLang="en-US" sz="1600" dirty="0">
                <a:latin typeface="微软雅黑" pitchFamily="34" charset="-122"/>
                <a:ea typeface="微软雅黑" pitchFamily="34" charset="-122"/>
              </a:rPr>
              <a:t>。</a:t>
            </a:r>
            <a:endParaRPr lang="en-US" altLang="zh-CN" sz="1600" dirty="0">
              <a:latin typeface="微软雅黑" pitchFamily="34" charset="-122"/>
              <a:ea typeface="微软雅黑" pitchFamily="34" charset="-122"/>
            </a:endParaRPr>
          </a:p>
          <a:p>
            <a:pPr indent="449263">
              <a:lnSpc>
                <a:spcPct val="150000"/>
              </a:lnSpc>
            </a:pPr>
            <a:r>
              <a:rPr lang="zh-CN" altLang="zh-CN" sz="1600" dirty="0">
                <a:latin typeface="微软雅黑" pitchFamily="34" charset="-122"/>
                <a:ea typeface="微软雅黑" pitchFamily="34" charset="-122"/>
              </a:rPr>
              <a:t>基本思想是按照任务执行百分比将整个任务划分为</a:t>
            </a:r>
            <a:r>
              <a:rPr lang="en-US" altLang="zh-CN" sz="1600" dirty="0">
                <a:latin typeface="微软雅黑" pitchFamily="34" charset="-122"/>
                <a:ea typeface="微软雅黑" pitchFamily="34" charset="-122"/>
              </a:rPr>
              <a:t>100</a:t>
            </a:r>
            <a:r>
              <a:rPr lang="zh-CN" altLang="zh-CN" sz="1600" dirty="0">
                <a:latin typeface="微软雅黑" pitchFamily="34" charset="-122"/>
                <a:ea typeface="微软雅黑" pitchFamily="34" charset="-122"/>
              </a:rPr>
              <a:t>个单位，每执行</a:t>
            </a:r>
            <a:r>
              <a:rPr lang="en-US" altLang="zh-CN" sz="1600" dirty="0">
                <a:latin typeface="微软雅黑" pitchFamily="34" charset="-122"/>
                <a:ea typeface="微软雅黑" pitchFamily="34" charset="-122"/>
              </a:rPr>
              <a:t>N%</a:t>
            </a:r>
            <a:r>
              <a:rPr lang="zh-CN" altLang="zh-CN" sz="1600" dirty="0">
                <a:latin typeface="微软雅黑" pitchFamily="34" charset="-122"/>
                <a:ea typeface="微软雅黑" pitchFamily="34" charset="-122"/>
              </a:rPr>
              <a:t>输出一次进度条。每一行输出包含进度百分比，代表已完成的部分</a:t>
            </a:r>
            <a:r>
              <a:rPr lang="en-US" altLang="zh-CN" sz="1600" dirty="0">
                <a:latin typeface="微软雅黑" pitchFamily="34" charset="-122"/>
                <a:ea typeface="微软雅黑" pitchFamily="34" charset="-122"/>
              </a:rPr>
              <a:t>(**)</a:t>
            </a:r>
            <a:r>
              <a:rPr lang="zh-CN" altLang="zh-CN" sz="1600" dirty="0">
                <a:latin typeface="微软雅黑" pitchFamily="34" charset="-122"/>
                <a:ea typeface="微软雅黑" pitchFamily="34" charset="-122"/>
              </a:rPr>
              <a:t>和未完成的部分</a:t>
            </a:r>
            <a:r>
              <a:rPr lang="en-US" altLang="zh-CN" sz="1600" dirty="0">
                <a:latin typeface="微软雅黑" pitchFamily="34" charset="-122"/>
                <a:ea typeface="微软雅黑" pitchFamily="34" charset="-122"/>
              </a:rPr>
              <a:t>(..)</a:t>
            </a:r>
            <a:r>
              <a:rPr lang="zh-CN" altLang="zh-CN" sz="1600" dirty="0">
                <a:latin typeface="微软雅黑" pitchFamily="34" charset="-122"/>
                <a:ea typeface="微软雅黑" pitchFamily="34" charset="-122"/>
              </a:rPr>
              <a:t>的两种字符，以及一个跟随完成度前进的小箭头，风格如下：</a:t>
            </a:r>
          </a:p>
        </p:txBody>
      </p:sp>
      <p:graphicFrame>
        <p:nvGraphicFramePr>
          <p:cNvPr id="5" name="表格 4">
            <a:extLst>
              <a:ext uri="{FF2B5EF4-FFF2-40B4-BE49-F238E27FC236}">
                <a16:creationId xmlns:a16="http://schemas.microsoft.com/office/drawing/2014/main" id="{0C689B65-0746-4BE0-AB97-8CA72466B5C2}"/>
              </a:ext>
            </a:extLst>
          </p:cNvPr>
          <p:cNvGraphicFramePr>
            <a:graphicFrameLocks noGrp="1"/>
          </p:cNvGraphicFramePr>
          <p:nvPr>
            <p:extLst>
              <p:ext uri="{D42A27DB-BD31-4B8C-83A1-F6EECF244321}">
                <p14:modId xmlns:p14="http://schemas.microsoft.com/office/powerpoint/2010/main" val="3001897930"/>
              </p:ext>
            </p:extLst>
          </p:nvPr>
        </p:nvGraphicFramePr>
        <p:xfrm>
          <a:off x="4932040" y="2683183"/>
          <a:ext cx="3744416" cy="216024"/>
        </p:xfrm>
        <a:graphic>
          <a:graphicData uri="http://schemas.openxmlformats.org/drawingml/2006/table">
            <a:tbl>
              <a:tblPr firstRow="1" firstCol="1" bandRow="1"/>
              <a:tblGrid>
                <a:gridCol w="3744416">
                  <a:extLst>
                    <a:ext uri="{9D8B030D-6E8A-4147-A177-3AD203B41FA5}">
                      <a16:colId xmlns:a16="http://schemas.microsoft.com/office/drawing/2014/main" val="20000"/>
                    </a:ext>
                  </a:extLst>
                </a:gridCol>
              </a:tblGrid>
              <a:tr h="216024">
                <a:tc>
                  <a:txBody>
                    <a:bodyPr/>
                    <a:lstStyle/>
                    <a:p>
                      <a:pPr algn="just" fontAlgn="base">
                        <a:lnSpc>
                          <a:spcPct val="150000"/>
                        </a:lnSpc>
                        <a:spcAft>
                          <a:spcPts val="0"/>
                        </a:spcAft>
                      </a:pPr>
                      <a:r>
                        <a:rPr lang="en-US" sz="800" b="1" kern="0" dirty="0">
                          <a:effectLst/>
                          <a:latin typeface="Courier New" charset="0"/>
                          <a:ea typeface="宋体" charset="0"/>
                          <a:cs typeface="Times New Roman" charset="0"/>
                        </a:rPr>
                        <a:t>%10 [*****-&gt;.............................................]</a:t>
                      </a:r>
                      <a:endParaRPr lang="zh-CN" sz="800" kern="100" dirty="0">
                        <a:effectLst/>
                        <a:latin typeface="Calibri" charset="0"/>
                        <a:ea typeface="宋体" charset="0"/>
                        <a:cs typeface="Times New Roman" charset="0"/>
                      </a:endParaRPr>
                    </a:p>
                  </a:txBody>
                  <a:tcPr marL="68569" marR="68569" marT="0" marB="0">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pattFill prst="pct10">
                      <a:fgClr>
                        <a:srgbClr val="FFFFFF"/>
                      </a:fgClr>
                      <a:bgClr>
                        <a:srgbClr val="E5E5E5"/>
                      </a:bgClr>
                    </a:pattFill>
                  </a:tcPr>
                </a:tc>
                <a:extLst>
                  <a:ext uri="{0D108BD9-81ED-4DB2-BD59-A6C34878D82A}">
                    <a16:rowId xmlns:a16="http://schemas.microsoft.com/office/drawing/2014/main" val="10000"/>
                  </a:ext>
                </a:extLst>
              </a:tr>
            </a:tbl>
          </a:graphicData>
        </a:graphic>
      </p:graphicFrame>
      <p:pic>
        <p:nvPicPr>
          <p:cNvPr id="2" name="图片 1">
            <a:extLst>
              <a:ext uri="{FF2B5EF4-FFF2-40B4-BE49-F238E27FC236}">
                <a16:creationId xmlns:a16="http://schemas.microsoft.com/office/drawing/2014/main" id="{81E7C89F-BBF8-42A7-99D5-75EA35DDCEE2}"/>
              </a:ext>
            </a:extLst>
          </p:cNvPr>
          <p:cNvPicPr>
            <a:picLocks noChangeAspect="1"/>
          </p:cNvPicPr>
          <p:nvPr/>
        </p:nvPicPr>
        <p:blipFill>
          <a:blip r:embed="rId3"/>
          <a:stretch>
            <a:fillRect/>
          </a:stretch>
        </p:blipFill>
        <p:spPr>
          <a:xfrm>
            <a:off x="791580" y="3038721"/>
            <a:ext cx="4824536" cy="1741676"/>
          </a:xfrm>
          <a:prstGeom prst="rect">
            <a:avLst/>
          </a:prstGeom>
        </p:spPr>
      </p:pic>
      <p:pic>
        <p:nvPicPr>
          <p:cNvPr id="6" name="图片 5">
            <a:extLst>
              <a:ext uri="{FF2B5EF4-FFF2-40B4-BE49-F238E27FC236}">
                <a16:creationId xmlns:a16="http://schemas.microsoft.com/office/drawing/2014/main" id="{2692D236-451E-4012-80E8-2E077C8D83DD}"/>
              </a:ext>
            </a:extLst>
          </p:cNvPr>
          <p:cNvPicPr>
            <a:picLocks noChangeAspect="1"/>
          </p:cNvPicPr>
          <p:nvPr/>
        </p:nvPicPr>
        <p:blipFill>
          <a:blip r:embed="rId4"/>
          <a:stretch>
            <a:fillRect/>
          </a:stretch>
        </p:blipFill>
        <p:spPr>
          <a:xfrm>
            <a:off x="6038301" y="3000875"/>
            <a:ext cx="2376264" cy="1863882"/>
          </a:xfrm>
          <a:prstGeom prst="rect">
            <a:avLst/>
          </a:prstGeom>
        </p:spPr>
      </p:pic>
      <p:sp>
        <p:nvSpPr>
          <p:cNvPr id="7" name="思想气泡: 云 6">
            <a:extLst>
              <a:ext uri="{FF2B5EF4-FFF2-40B4-BE49-F238E27FC236}">
                <a16:creationId xmlns:a16="http://schemas.microsoft.com/office/drawing/2014/main" id="{C0E43791-A3D4-4429-8C63-593A8C994F08}"/>
              </a:ext>
            </a:extLst>
          </p:cNvPr>
          <p:cNvSpPr/>
          <p:nvPr/>
        </p:nvSpPr>
        <p:spPr>
          <a:xfrm>
            <a:off x="6877100" y="625348"/>
            <a:ext cx="2161928" cy="1496425"/>
          </a:xfrm>
          <a:prstGeom prst="cloudCallout">
            <a:avLst>
              <a:gd name="adj1" fmla="val -44152"/>
              <a:gd name="adj2" fmla="val 186933"/>
            </a:avLst>
          </a:prstGeom>
          <a:solidFill>
            <a:srgbClr val="CC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t>能否实现单行动态刷新？</a:t>
            </a:r>
          </a:p>
        </p:txBody>
      </p:sp>
    </p:spTree>
    <p:extLst>
      <p:ext uri="{BB962C8B-B14F-4D97-AF65-F5344CB8AC3E}">
        <p14:creationId xmlns:p14="http://schemas.microsoft.com/office/powerpoint/2010/main" val="317625039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0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wipe(up)">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4" fill="hold" grpId="0" nodeType="clickEffect">
                                  <p:stCondLst>
                                    <p:cond delay="0"/>
                                  </p:stCondLst>
                                  <p:childTnLst>
                                    <p:set>
                                      <p:cBhvr>
                                        <p:cTn id="28" dur="1" fill="hold">
                                          <p:stCondLst>
                                            <p:cond delay="0"/>
                                          </p:stCondLst>
                                        </p:cTn>
                                        <p:tgtEl>
                                          <p:spTgt spid="7"/>
                                        </p:tgtEl>
                                        <p:attrNameLst>
                                          <p:attrName>style.visibility</p:attrName>
                                        </p:attrNameLst>
                                      </p:cBhvr>
                                      <p:to>
                                        <p:strVal val="visible"/>
                                      </p:to>
                                    </p:set>
                                    <p:animEffect transition="in" filter="wipe(down)">
                                      <p:cBhvr>
                                        <p:cTn id="29" dur="1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27" name="TextBox 2"/>
          <p:cNvSpPr txBox="1">
            <a:spLocks noChangeArrowheads="1"/>
          </p:cNvSpPr>
          <p:nvPr/>
        </p:nvSpPr>
        <p:spPr bwMode="auto">
          <a:xfrm>
            <a:off x="755576" y="771550"/>
            <a:ext cx="162095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数字类型</a:t>
            </a:r>
          </a:p>
        </p:txBody>
      </p:sp>
      <p:sp>
        <p:nvSpPr>
          <p:cNvPr id="28" name="TextBox 2"/>
          <p:cNvSpPr txBox="1">
            <a:spLocks noChangeArrowheads="1"/>
          </p:cNvSpPr>
          <p:nvPr/>
        </p:nvSpPr>
        <p:spPr bwMode="auto">
          <a:xfrm>
            <a:off x="755575" y="1326877"/>
            <a:ext cx="8207375"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544513" lvl="2" indent="-280988" algn="just" eaLnBrk="1" hangingPunct="1">
              <a:lnSpc>
                <a:spcPct val="150000"/>
              </a:lnSpc>
              <a:buClr>
                <a:srgbClr val="0066FF"/>
              </a:buClr>
              <a:buFont typeface="Wingdings" pitchFamily="2" charset="2"/>
              <a:buChar char="n"/>
            </a:pPr>
            <a:r>
              <a:rPr lang="zh-CN" altLang="en-US" dirty="0">
                <a:latin typeface="微软雅黑" pitchFamily="34" charset="-122"/>
                <a:ea typeface="微软雅黑" pitchFamily="34" charset="-122"/>
              </a:rPr>
              <a:t>浮点数类型</a:t>
            </a:r>
            <a:endParaRPr lang="en-US" altLang="zh-CN" dirty="0">
              <a:latin typeface="微软雅黑" pitchFamily="34" charset="-122"/>
              <a:ea typeface="微软雅黑" pitchFamily="34" charset="-122"/>
            </a:endParaRPr>
          </a:p>
          <a:p>
            <a:pPr marL="544513" lvl="3" algn="just" eaLnBrk="1" hangingPunct="1">
              <a:lnSpc>
                <a:spcPct val="150000"/>
              </a:lnSpc>
              <a:buClr>
                <a:srgbClr val="0066FF"/>
              </a:buClr>
              <a:buFont typeface="Wingdings" pitchFamily="2" charset="2"/>
              <a:buChar char="n"/>
            </a:pPr>
            <a:r>
              <a:rPr lang="en-US" altLang="zh-CN" dirty="0">
                <a:latin typeface="微软雅黑" pitchFamily="34" charset="-122"/>
                <a:ea typeface="微软雅黑" pitchFamily="34" charset="-122"/>
              </a:rPr>
              <a:t> 0.0, -77., -2.17 </a:t>
            </a:r>
          </a:p>
          <a:p>
            <a:pPr marL="544513" lvl="3" algn="just" eaLnBrk="1" hangingPunct="1">
              <a:lnSpc>
                <a:spcPct val="150000"/>
              </a:lnSpc>
              <a:buClr>
                <a:srgbClr val="0066FF"/>
              </a:buClr>
              <a:buFont typeface="Wingdings" pitchFamily="2" charset="2"/>
              <a:buChar char="n"/>
            </a:pPr>
            <a:r>
              <a:rPr lang="zh-CN" altLang="en-US" dirty="0">
                <a:latin typeface="微软雅黑" pitchFamily="34" charset="-122"/>
                <a:ea typeface="微软雅黑" pitchFamily="34" charset="-122"/>
              </a:rPr>
              <a:t>带有小数点及小数的数字，</a:t>
            </a:r>
            <a:r>
              <a:rPr lang="en-US" altLang="zh-CN" dirty="0" err="1">
                <a:latin typeface="微软雅黑" pitchFamily="34" charset="-122"/>
                <a:ea typeface="微软雅黑" pitchFamily="34" charset="-122"/>
              </a:rPr>
              <a:t>ython</a:t>
            </a:r>
            <a:r>
              <a:rPr lang="zh-CN" altLang="en-US" dirty="0">
                <a:latin typeface="微软雅黑" pitchFamily="34" charset="-122"/>
                <a:ea typeface="微软雅黑" pitchFamily="34" charset="-122"/>
              </a:rPr>
              <a:t>语言中浮点数的数值范围存在限制，小数精度也存在限制。这种限制与在不同计算机系统有关</a:t>
            </a:r>
            <a:r>
              <a:rPr lang="en-US" altLang="zh-CN" dirty="0">
                <a:latin typeface="微软雅黑" pitchFamily="34" charset="-122"/>
                <a:ea typeface="微软雅黑" pitchFamily="34" charset="-122"/>
              </a:rPr>
              <a:t>96e4, 4.3e-3, 9.6E5  </a:t>
            </a:r>
            <a:r>
              <a:rPr lang="zh-CN" altLang="en-US" dirty="0">
                <a:latin typeface="微软雅黑" pitchFamily="34" charset="-122"/>
                <a:ea typeface="微软雅黑" pitchFamily="34" charset="-122"/>
              </a:rPr>
              <a:t>（科学计数法）</a:t>
            </a:r>
            <a:endParaRPr lang="en-US" altLang="zh-CN" dirty="0">
              <a:latin typeface="微软雅黑" pitchFamily="34" charset="-122"/>
              <a:ea typeface="微软雅黑" pitchFamily="34" charset="-122"/>
            </a:endParaRPr>
          </a:p>
          <a:p>
            <a:pPr marL="544513" lvl="3" algn="just" eaLnBrk="1" hangingPunct="1">
              <a:lnSpc>
                <a:spcPct val="150000"/>
              </a:lnSpc>
              <a:buClr>
                <a:srgbClr val="0066FF"/>
              </a:buClr>
              <a:buFont typeface="Wingdings" pitchFamily="2" charset="2"/>
              <a:buChar char="n"/>
            </a:pPr>
            <a:r>
              <a:rPr lang="zh-CN" altLang="en-US" dirty="0">
                <a:latin typeface="微软雅黑" pitchFamily="34" charset="-122"/>
                <a:ea typeface="微软雅黑" pitchFamily="34" charset="-122"/>
              </a:rPr>
              <a:t>科学计数法使用字母“</a:t>
            </a:r>
            <a:r>
              <a:rPr lang="en-US" altLang="zh-CN" dirty="0">
                <a:latin typeface="微软雅黑" pitchFamily="34" charset="-122"/>
                <a:ea typeface="微软雅黑" pitchFamily="34" charset="-122"/>
              </a:rPr>
              <a:t>e”</a:t>
            </a:r>
            <a:r>
              <a:rPr lang="zh-CN" altLang="en-US" dirty="0">
                <a:latin typeface="微软雅黑" pitchFamily="34" charset="-122"/>
                <a:ea typeface="微软雅黑" pitchFamily="34" charset="-122"/>
              </a:rPr>
              <a:t>或者“</a:t>
            </a:r>
            <a:r>
              <a:rPr lang="en-US" altLang="zh-CN" dirty="0">
                <a:latin typeface="微软雅黑" pitchFamily="34" charset="-122"/>
                <a:ea typeface="微软雅黑" pitchFamily="34" charset="-122"/>
              </a:rPr>
              <a:t>E”</a:t>
            </a:r>
            <a:r>
              <a:rPr lang="zh-CN" altLang="en-US" dirty="0">
                <a:latin typeface="微软雅黑" pitchFamily="34" charset="-122"/>
                <a:ea typeface="微软雅黑" pitchFamily="34" charset="-122"/>
              </a:rPr>
              <a:t>作为幂的符号，以</a:t>
            </a:r>
            <a:r>
              <a:rPr lang="en-US" altLang="zh-CN" dirty="0">
                <a:latin typeface="微软雅黑" pitchFamily="34" charset="-122"/>
                <a:ea typeface="微软雅黑" pitchFamily="34" charset="-122"/>
              </a:rPr>
              <a:t>10</a:t>
            </a:r>
            <a:r>
              <a:rPr lang="zh-CN" altLang="en-US" dirty="0">
                <a:latin typeface="微软雅黑" pitchFamily="34" charset="-122"/>
                <a:ea typeface="微软雅黑" pitchFamily="34" charset="-122"/>
              </a:rPr>
              <a:t>为基数。科学计数法含义如下：           </a:t>
            </a:r>
            <a:r>
              <a:rPr lang="en-US" altLang="zh-CN" dirty="0">
                <a:latin typeface="微软雅黑" pitchFamily="34" charset="-122"/>
                <a:ea typeface="微软雅黑" pitchFamily="34" charset="-122"/>
              </a:rPr>
              <a:t>&lt;a&gt;e&lt;b&gt; = a * 10b</a:t>
            </a:r>
          </a:p>
        </p:txBody>
      </p:sp>
    </p:spTree>
    <p:extLst>
      <p:ext uri="{BB962C8B-B14F-4D97-AF65-F5344CB8AC3E}">
        <p14:creationId xmlns:p14="http://schemas.microsoft.com/office/powerpoint/2010/main" val="3303478043"/>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4493538"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五花八门的进度条设计函数</a:t>
            </a:r>
          </a:p>
        </p:txBody>
      </p:sp>
      <p:graphicFrame>
        <p:nvGraphicFramePr>
          <p:cNvPr id="4" name="表格 3">
            <a:extLst>
              <a:ext uri="{FF2B5EF4-FFF2-40B4-BE49-F238E27FC236}">
                <a16:creationId xmlns:a16="http://schemas.microsoft.com/office/drawing/2014/main" id="{ABD0D8A3-6339-40C8-8436-5D91A44A8164}"/>
              </a:ext>
            </a:extLst>
          </p:cNvPr>
          <p:cNvGraphicFramePr>
            <a:graphicFrameLocks noGrp="1"/>
          </p:cNvGraphicFramePr>
          <p:nvPr>
            <p:extLst>
              <p:ext uri="{D42A27DB-BD31-4B8C-83A1-F6EECF244321}">
                <p14:modId xmlns:p14="http://schemas.microsoft.com/office/powerpoint/2010/main" val="1656538389"/>
              </p:ext>
            </p:extLst>
          </p:nvPr>
        </p:nvGraphicFramePr>
        <p:xfrm>
          <a:off x="1187624" y="1491630"/>
          <a:ext cx="7272808" cy="2952326"/>
        </p:xfrm>
        <a:graphic>
          <a:graphicData uri="http://schemas.openxmlformats.org/drawingml/2006/table">
            <a:tbl>
              <a:tblPr/>
              <a:tblGrid>
                <a:gridCol w="1955558">
                  <a:extLst>
                    <a:ext uri="{9D8B030D-6E8A-4147-A177-3AD203B41FA5}">
                      <a16:colId xmlns:a16="http://schemas.microsoft.com/office/drawing/2014/main" val="4049058498"/>
                    </a:ext>
                  </a:extLst>
                </a:gridCol>
                <a:gridCol w="1840330">
                  <a:extLst>
                    <a:ext uri="{9D8B030D-6E8A-4147-A177-3AD203B41FA5}">
                      <a16:colId xmlns:a16="http://schemas.microsoft.com/office/drawing/2014/main" val="774488697"/>
                    </a:ext>
                  </a:extLst>
                </a:gridCol>
                <a:gridCol w="3476920">
                  <a:extLst>
                    <a:ext uri="{9D8B030D-6E8A-4147-A177-3AD203B41FA5}">
                      <a16:colId xmlns:a16="http://schemas.microsoft.com/office/drawing/2014/main" val="2736947453"/>
                    </a:ext>
                  </a:extLst>
                </a:gridCol>
              </a:tblGrid>
              <a:tr h="2907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设计名称</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趋势</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设计函数</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2448033064"/>
                  </a:ext>
                </a:extLst>
              </a:tr>
              <a:tr h="2907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Liner</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Constant</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f(x) = x</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77525399"/>
                  </a:ext>
                </a:extLst>
              </a:tr>
              <a:tr h="2907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Early Pause</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Speeds up</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f(x) = x+(1-sin(x*</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π</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π</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52089052"/>
                  </a:ext>
                </a:extLst>
              </a:tr>
              <a:tr h="2907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Late Pause</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Slows down</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f(x) = x+(1-sin(x*</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π</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π</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/2))/8</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282730232"/>
                  </a:ext>
                </a:extLst>
              </a:tr>
              <a:tr h="2907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Slow Wavy</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Constant</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f(x) = x+sin(x*</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π</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*5)/20</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644100909"/>
                  </a:ext>
                </a:extLst>
              </a:tr>
              <a:tr h="2907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Fast Wavy</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Constant</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f(x) = x+sin(x*</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π</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*20)/80</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263492999"/>
                  </a:ext>
                </a:extLst>
              </a:tr>
              <a:tr h="2907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Power</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Speeds up</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f(x) = (x+(1-x)*0.03)2</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086164278"/>
                  </a:ext>
                </a:extLst>
              </a:tr>
              <a:tr h="2907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Inverse Power</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Slows down</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f(x) = 1+(1-x)1.5 *-1</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10837186"/>
                  </a:ext>
                </a:extLst>
              </a:tr>
              <a:tr h="29074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Fast Power</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Speeds up</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f(x) = (x+(1-x)/2)8</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577148212"/>
                  </a:ext>
                </a:extLst>
              </a:tr>
              <a:tr h="33558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Inv. Fast Power</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Slows down</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f(x) = 1+(1-x)3 *-1</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28899420"/>
                  </a:ext>
                </a:extLst>
              </a:tr>
            </a:tbl>
          </a:graphicData>
        </a:graphic>
      </p:graphicFrame>
    </p:spTree>
    <p:extLst>
      <p:ext uri="{BB962C8B-B14F-4D97-AF65-F5344CB8AC3E}">
        <p14:creationId xmlns:p14="http://schemas.microsoft.com/office/powerpoint/2010/main" val="2053313629"/>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3" name="TextBox 2"/>
          <p:cNvSpPr txBox="1">
            <a:spLocks noChangeArrowheads="1"/>
          </p:cNvSpPr>
          <p:nvPr/>
        </p:nvSpPr>
        <p:spPr bwMode="auto">
          <a:xfrm>
            <a:off x="755576" y="771550"/>
            <a:ext cx="233910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程序基本结构</a:t>
            </a:r>
          </a:p>
        </p:txBody>
      </p:sp>
      <p:sp>
        <p:nvSpPr>
          <p:cNvPr id="4" name="矩形 1">
            <a:extLst>
              <a:ext uri="{FF2B5EF4-FFF2-40B4-BE49-F238E27FC236}">
                <a16:creationId xmlns:a16="http://schemas.microsoft.com/office/drawing/2014/main" id="{6D4A5D9E-2693-4677-ADFE-01A417BB606F}"/>
              </a:ext>
            </a:extLst>
          </p:cNvPr>
          <p:cNvSpPr>
            <a:spLocks noChangeArrowheads="1"/>
          </p:cNvSpPr>
          <p:nvPr/>
        </p:nvSpPr>
        <p:spPr bwMode="auto">
          <a:xfrm>
            <a:off x="611560" y="1404332"/>
            <a:ext cx="4248472"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714500" indent="-3429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zh-CN" altLang="zh-CN" sz="1600" dirty="0">
                <a:latin typeface="微软雅黑" panose="020B0503020204020204" pitchFamily="34" charset="-122"/>
                <a:ea typeface="微软雅黑" panose="020B0503020204020204" pitchFamily="34" charset="-122"/>
              </a:rPr>
              <a:t>顺序结构是程序的基础，但单一的顺序结构不可能解决所有问题。</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0"/>
              </a:spcBef>
            </a:pPr>
            <a:r>
              <a:rPr lang="zh-CN" altLang="zh-CN" sz="1600" dirty="0">
                <a:latin typeface="微软雅黑" panose="020B0503020204020204" pitchFamily="34" charset="-122"/>
                <a:ea typeface="微软雅黑" panose="020B0503020204020204" pitchFamily="34" charset="-122"/>
              </a:rPr>
              <a:t>程序由三种基本结构组成：</a:t>
            </a:r>
            <a:endParaRPr lang="zh-CN" altLang="en-US" sz="1600" dirty="0">
              <a:latin typeface="微软雅黑" panose="020B0503020204020204" pitchFamily="34" charset="-122"/>
              <a:ea typeface="微软雅黑" panose="020B0503020204020204" pitchFamily="34" charset="-122"/>
            </a:endParaRPr>
          </a:p>
          <a:p>
            <a:pPr lvl="3">
              <a:lnSpc>
                <a:spcPct val="150000"/>
              </a:lnSpc>
              <a:spcBef>
                <a:spcPct val="0"/>
              </a:spcBef>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顺序结构</a:t>
            </a:r>
            <a:endParaRPr lang="zh-CN" altLang="en-US" sz="1600" dirty="0">
              <a:latin typeface="微软雅黑" panose="020B0503020204020204" pitchFamily="34" charset="-122"/>
              <a:ea typeface="微软雅黑" panose="020B0503020204020204" pitchFamily="34" charset="-122"/>
            </a:endParaRPr>
          </a:p>
          <a:p>
            <a:pPr lvl="3">
              <a:lnSpc>
                <a:spcPct val="150000"/>
              </a:lnSpc>
              <a:spcBef>
                <a:spcPct val="0"/>
              </a:spcBef>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分支结构</a:t>
            </a:r>
            <a:endParaRPr lang="zh-CN" altLang="en-US" sz="1600" dirty="0">
              <a:latin typeface="微软雅黑" panose="020B0503020204020204" pitchFamily="34" charset="-122"/>
              <a:ea typeface="微软雅黑" panose="020B0503020204020204" pitchFamily="34" charset="-122"/>
            </a:endParaRPr>
          </a:p>
          <a:p>
            <a:pPr lvl="3">
              <a:lnSpc>
                <a:spcPct val="150000"/>
              </a:lnSpc>
              <a:spcBef>
                <a:spcPct val="0"/>
              </a:spcBef>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循环结构</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0"/>
              </a:spcBef>
            </a:pPr>
            <a:r>
              <a:rPr lang="zh-CN" altLang="zh-CN" sz="1600" dirty="0">
                <a:latin typeface="微软雅黑" panose="020B0503020204020204" pitchFamily="34" charset="-122"/>
                <a:ea typeface="微软雅黑" panose="020B0503020204020204" pitchFamily="34" charset="-122"/>
              </a:rPr>
              <a:t>这些基本结构都有一个入口和一个出口。任何程序都由这三种基本结构组合而成</a:t>
            </a:r>
          </a:p>
        </p:txBody>
      </p:sp>
      <p:pic>
        <p:nvPicPr>
          <p:cNvPr id="5" name="图片 6">
            <a:extLst>
              <a:ext uri="{FF2B5EF4-FFF2-40B4-BE49-F238E27FC236}">
                <a16:creationId xmlns:a16="http://schemas.microsoft.com/office/drawing/2014/main" id="{BD0E3F62-696A-4780-820F-CBA616AEA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1820544"/>
            <a:ext cx="3673079" cy="2214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4469528"/>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3" name="TextBox 2"/>
          <p:cNvSpPr txBox="1">
            <a:spLocks noChangeArrowheads="1"/>
          </p:cNvSpPr>
          <p:nvPr/>
        </p:nvSpPr>
        <p:spPr bwMode="auto">
          <a:xfrm>
            <a:off x="755576" y="771550"/>
            <a:ext cx="233910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程序基本结构</a:t>
            </a:r>
          </a:p>
        </p:txBody>
      </p:sp>
      <p:sp>
        <p:nvSpPr>
          <p:cNvPr id="6" name="矩形 1">
            <a:extLst>
              <a:ext uri="{FF2B5EF4-FFF2-40B4-BE49-F238E27FC236}">
                <a16:creationId xmlns:a16="http://schemas.microsoft.com/office/drawing/2014/main" id="{D9A8D87D-9C4D-4052-A401-0E6A57452A26}"/>
              </a:ext>
            </a:extLst>
          </p:cNvPr>
          <p:cNvSpPr>
            <a:spLocks noChangeArrowheads="1"/>
          </p:cNvSpPr>
          <p:nvPr/>
        </p:nvSpPr>
        <p:spPr bwMode="auto">
          <a:xfrm>
            <a:off x="457200" y="1374196"/>
            <a:ext cx="6265069"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zh-CN" sz="1500" b="1" dirty="0">
                <a:latin typeface="Courier New" panose="02070309020205020404" pitchFamily="49" charset="0"/>
                <a:cs typeface="Courier New" panose="02070309020205020404" pitchFamily="49" charset="0"/>
              </a:rPr>
              <a:t>微实例：整数累加。</a:t>
            </a:r>
            <a:endParaRPr lang="zh-CN" altLang="zh-CN" sz="1200" dirty="0">
              <a:latin typeface="Calibri" panose="020F0502020204030204" pitchFamily="34" charset="0"/>
              <a:cs typeface="Times New Roman" panose="02020603050405020304" pitchFamily="18" charset="0"/>
            </a:endParaRPr>
          </a:p>
        </p:txBody>
      </p:sp>
      <p:sp>
        <p:nvSpPr>
          <p:cNvPr id="7" name="矩形 3">
            <a:extLst>
              <a:ext uri="{FF2B5EF4-FFF2-40B4-BE49-F238E27FC236}">
                <a16:creationId xmlns:a16="http://schemas.microsoft.com/office/drawing/2014/main" id="{31C53EE7-F694-4E0E-BF25-1D85A2440487}"/>
              </a:ext>
            </a:extLst>
          </p:cNvPr>
          <p:cNvSpPr>
            <a:spLocks noChangeArrowheads="1"/>
          </p:cNvSpPr>
          <p:nvPr/>
        </p:nvSpPr>
        <p:spPr bwMode="auto">
          <a:xfrm>
            <a:off x="843741" y="2406028"/>
            <a:ext cx="1995488" cy="144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zh-CN" sz="1350" dirty="0">
                <a:latin typeface="Calibri" panose="020F0502020204030204" pitchFamily="34" charset="0"/>
                <a:ea typeface="楷体" panose="02010609060101010101" pitchFamily="49" charset="-122"/>
                <a:cs typeface="Times New Roman" panose="02020603050405020304" pitchFamily="18" charset="0"/>
              </a:rPr>
              <a:t>输入：正整数</a:t>
            </a:r>
            <a:r>
              <a:rPr lang="en-US" altLang="zh-CN" sz="1350" dirty="0">
                <a:latin typeface="Calibri" panose="020F0502020204030204" pitchFamily="34" charset="0"/>
                <a:ea typeface="楷体" panose="02010609060101010101" pitchFamily="49" charset="-122"/>
                <a:cs typeface="Times New Roman" panose="02020603050405020304" pitchFamily="18" charset="0"/>
              </a:rPr>
              <a:t>R</a:t>
            </a:r>
            <a:endParaRPr lang="zh-CN" altLang="zh-CN" sz="1350" dirty="0">
              <a:latin typeface="Calibri" panose="020F0502020204030204" pitchFamily="34" charset="0"/>
              <a:ea typeface="楷体" panose="02010609060101010101" pitchFamily="49" charset="-122"/>
              <a:cs typeface="Times New Roman" panose="02020603050405020304" pitchFamily="18" charset="0"/>
            </a:endParaRPr>
          </a:p>
          <a:p>
            <a:pPr algn="just">
              <a:lnSpc>
                <a:spcPct val="150000"/>
              </a:lnSpc>
              <a:spcBef>
                <a:spcPct val="0"/>
              </a:spcBef>
              <a:buFontTx/>
              <a:buNone/>
            </a:pPr>
            <a:r>
              <a:rPr lang="zh-CN" altLang="zh-CN" sz="1350" dirty="0">
                <a:latin typeface="Calibri" panose="020F0502020204030204" pitchFamily="34" charset="0"/>
                <a:ea typeface="楷体" panose="02010609060101010101" pitchFamily="49" charset="-122"/>
                <a:cs typeface="Times New Roman" panose="02020603050405020304" pitchFamily="18" charset="0"/>
              </a:rPr>
              <a:t>处理：</a:t>
            </a:r>
          </a:p>
          <a:p>
            <a:pPr algn="just">
              <a:lnSpc>
                <a:spcPct val="150000"/>
              </a:lnSpc>
              <a:spcBef>
                <a:spcPct val="0"/>
              </a:spcBef>
              <a:buFontTx/>
              <a:buNone/>
            </a:pPr>
            <a:r>
              <a:rPr lang="en-US" altLang="zh-CN" sz="1800" dirty="0">
                <a:latin typeface="宋体" panose="02010600030101010101" pitchFamily="2" charset="-122"/>
                <a:ea typeface="楷体" panose="02010609060101010101" pitchFamily="49" charset="-122"/>
                <a:cs typeface="Times New Roman" panose="02020603050405020304" pitchFamily="18" charset="0"/>
              </a:rPr>
              <a:t>S=1+2+3+…+R</a:t>
            </a:r>
            <a:endParaRPr lang="zh-CN" altLang="zh-CN" sz="1350" dirty="0">
              <a:latin typeface="Calibri" panose="020F0502020204030204" pitchFamily="34" charset="0"/>
              <a:ea typeface="楷体" panose="02010609060101010101" pitchFamily="49" charset="-122"/>
              <a:cs typeface="Times New Roman" panose="02020603050405020304" pitchFamily="18" charset="0"/>
            </a:endParaRPr>
          </a:p>
          <a:p>
            <a:pPr algn="just">
              <a:lnSpc>
                <a:spcPct val="150000"/>
              </a:lnSpc>
              <a:spcBef>
                <a:spcPct val="0"/>
              </a:spcBef>
              <a:buFontTx/>
              <a:buNone/>
            </a:pPr>
            <a:r>
              <a:rPr lang="zh-CN" altLang="zh-CN" sz="1350" dirty="0">
                <a:latin typeface="Calibri" panose="020F0502020204030204" pitchFamily="34" charset="0"/>
                <a:ea typeface="楷体" panose="02010609060101010101" pitchFamily="49" charset="-122"/>
                <a:cs typeface="Times New Roman" panose="02020603050405020304" pitchFamily="18" charset="0"/>
              </a:rPr>
              <a:t>输出：输出</a:t>
            </a:r>
            <a:r>
              <a:rPr lang="en-US" altLang="zh-CN" sz="1350" dirty="0">
                <a:latin typeface="Calibri" panose="020F0502020204030204" pitchFamily="34" charset="0"/>
                <a:ea typeface="楷体" panose="02010609060101010101" pitchFamily="49" charset="-122"/>
                <a:cs typeface="Times New Roman" panose="02020603050405020304" pitchFamily="18" charset="0"/>
              </a:rPr>
              <a:t>S</a:t>
            </a:r>
            <a:endParaRPr lang="zh-CN" altLang="zh-CN" sz="1350" dirty="0">
              <a:latin typeface="Calibri" panose="020F0502020204030204" pitchFamily="34" charset="0"/>
              <a:ea typeface="楷体" panose="02010609060101010101" pitchFamily="49" charset="-122"/>
              <a:cs typeface="Times New Roman" panose="02020603050405020304" pitchFamily="18" charset="0"/>
            </a:endParaRPr>
          </a:p>
        </p:txBody>
      </p:sp>
      <p:pic>
        <p:nvPicPr>
          <p:cNvPr id="8" name="图片 12">
            <a:extLst>
              <a:ext uri="{FF2B5EF4-FFF2-40B4-BE49-F238E27FC236}">
                <a16:creationId xmlns:a16="http://schemas.microsoft.com/office/drawing/2014/main" id="{53A7B962-97E2-4766-8ACC-311C7CCD05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03849" y="1663210"/>
            <a:ext cx="1440160" cy="2628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9" name="表格 8">
            <a:extLst>
              <a:ext uri="{FF2B5EF4-FFF2-40B4-BE49-F238E27FC236}">
                <a16:creationId xmlns:a16="http://schemas.microsoft.com/office/drawing/2014/main" id="{9555B279-E5C6-442E-8078-F61FF164E306}"/>
              </a:ext>
            </a:extLst>
          </p:cNvPr>
          <p:cNvGraphicFramePr>
            <a:graphicFrameLocks noGrp="1"/>
          </p:cNvGraphicFramePr>
          <p:nvPr>
            <p:extLst>
              <p:ext uri="{D42A27DB-BD31-4B8C-83A1-F6EECF244321}">
                <p14:modId xmlns:p14="http://schemas.microsoft.com/office/powerpoint/2010/main" val="194839187"/>
              </p:ext>
            </p:extLst>
          </p:nvPr>
        </p:nvGraphicFramePr>
        <p:xfrm>
          <a:off x="5220072" y="2148623"/>
          <a:ext cx="3488833" cy="2112640"/>
        </p:xfrm>
        <a:graphic>
          <a:graphicData uri="http://schemas.openxmlformats.org/drawingml/2006/table">
            <a:tbl>
              <a:tblPr/>
              <a:tblGrid>
                <a:gridCol w="432342">
                  <a:extLst>
                    <a:ext uri="{9D8B030D-6E8A-4147-A177-3AD203B41FA5}">
                      <a16:colId xmlns:a16="http://schemas.microsoft.com/office/drawing/2014/main" val="346074062"/>
                    </a:ext>
                  </a:extLst>
                </a:gridCol>
                <a:gridCol w="3056491">
                  <a:extLst>
                    <a:ext uri="{9D8B030D-6E8A-4147-A177-3AD203B41FA5}">
                      <a16:colId xmlns:a16="http://schemas.microsoft.com/office/drawing/2014/main" val="3366942589"/>
                    </a:ext>
                  </a:extLst>
                </a:gridCol>
              </a:tblGrid>
              <a:tr h="211264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1800"/>
                        </a:lnSpc>
                        <a:spcBef>
                          <a:spcPts val="725"/>
                        </a:spcBef>
                        <a:spcAft>
                          <a:spcPct val="0"/>
                        </a:spcAft>
                        <a:buClrTx/>
                        <a:buSzTx/>
                        <a:buFontTx/>
                        <a:buNone/>
                        <a:tabLst/>
                      </a:pPr>
                      <a:r>
                        <a:rPr kumimoji="0" lang="en-US" altLang="zh-CN" sz="12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ts val="600"/>
                        </a:spcAft>
                        <a:buClrTx/>
                        <a:buSzTx/>
                        <a:buFontTx/>
                        <a:buNone/>
                        <a:tabLst/>
                      </a:pPr>
                      <a:r>
                        <a:rPr kumimoji="0" lang="en-US" altLang="zh-CN" sz="12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000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1800"/>
                        </a:lnSpc>
                        <a:spcBef>
                          <a:spcPts val="60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 =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eval</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(input("</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请输入正整数</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S = 0, 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while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&lt;=R):</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S = S +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ct val="0"/>
                        </a:spcAft>
                        <a:buClrTx/>
                        <a:buSzTx/>
                        <a:buFontTx/>
                        <a:buNone/>
                        <a:tabLst/>
                      </a:pP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+ 1</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1800"/>
                        </a:lnSpc>
                        <a:spcBef>
                          <a:spcPct val="0"/>
                        </a:spcBef>
                        <a:spcAft>
                          <a:spcPts val="60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累加求和</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",S)</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129399725"/>
                  </a:ext>
                </a:extLst>
              </a:tr>
            </a:tbl>
          </a:graphicData>
        </a:graphic>
      </p:graphicFrame>
      <p:sp>
        <p:nvSpPr>
          <p:cNvPr id="10" name="矩形 10">
            <a:extLst>
              <a:ext uri="{FF2B5EF4-FFF2-40B4-BE49-F238E27FC236}">
                <a16:creationId xmlns:a16="http://schemas.microsoft.com/office/drawing/2014/main" id="{B1D140DE-1054-40BA-BE88-58E81668E28F}"/>
              </a:ext>
            </a:extLst>
          </p:cNvPr>
          <p:cNvSpPr>
            <a:spLocks noChangeArrowheads="1"/>
          </p:cNvSpPr>
          <p:nvPr/>
        </p:nvSpPr>
        <p:spPr bwMode="auto">
          <a:xfrm>
            <a:off x="886495" y="4291682"/>
            <a:ext cx="1401346"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350" dirty="0">
                <a:latin typeface="Calibri" panose="020F0502020204030204" pitchFamily="34" charset="0"/>
                <a:cs typeface="Times New Roman" panose="02020603050405020304" pitchFamily="18" charset="0"/>
              </a:rPr>
              <a:t>(a) </a:t>
            </a:r>
            <a:r>
              <a:rPr lang="zh-CN" altLang="zh-CN" sz="1350" dirty="0">
                <a:latin typeface="Calibri" panose="020F0502020204030204" pitchFamily="34" charset="0"/>
                <a:cs typeface="Times New Roman" panose="02020603050405020304" pitchFamily="18" charset="0"/>
              </a:rPr>
              <a:t>问题</a:t>
            </a:r>
            <a:r>
              <a:rPr lang="en-US" altLang="zh-CN" sz="1350" dirty="0">
                <a:latin typeface="Calibri" panose="020F0502020204030204" pitchFamily="34" charset="0"/>
                <a:cs typeface="Times New Roman" panose="02020603050405020304" pitchFamily="18" charset="0"/>
              </a:rPr>
              <a:t>IPO</a:t>
            </a:r>
            <a:r>
              <a:rPr lang="zh-CN" altLang="zh-CN" sz="1350" dirty="0">
                <a:latin typeface="Calibri" panose="020F0502020204030204" pitchFamily="34" charset="0"/>
                <a:cs typeface="Times New Roman" panose="02020603050405020304" pitchFamily="18" charset="0"/>
              </a:rPr>
              <a:t>描述</a:t>
            </a:r>
            <a:r>
              <a:rPr lang="zh-CN" altLang="zh-CN" sz="1350" dirty="0"/>
              <a:t> </a:t>
            </a:r>
            <a:endParaRPr lang="zh-CN" altLang="en-US" sz="1350" dirty="0"/>
          </a:p>
        </p:txBody>
      </p:sp>
      <p:sp>
        <p:nvSpPr>
          <p:cNvPr id="11" name="矩形 11">
            <a:extLst>
              <a:ext uri="{FF2B5EF4-FFF2-40B4-BE49-F238E27FC236}">
                <a16:creationId xmlns:a16="http://schemas.microsoft.com/office/drawing/2014/main" id="{4DE5DAEE-4787-44E4-9CE6-6BDB3B51CB49}"/>
              </a:ext>
            </a:extLst>
          </p:cNvPr>
          <p:cNvSpPr>
            <a:spLocks noChangeArrowheads="1"/>
          </p:cNvSpPr>
          <p:nvPr/>
        </p:nvSpPr>
        <p:spPr bwMode="auto">
          <a:xfrm>
            <a:off x="3248161" y="4288279"/>
            <a:ext cx="1334020"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350" dirty="0">
                <a:latin typeface="Calibri" panose="020F0502020204030204" pitchFamily="34" charset="0"/>
                <a:cs typeface="Times New Roman" panose="02020603050405020304" pitchFamily="18" charset="0"/>
              </a:rPr>
              <a:t>(b) </a:t>
            </a:r>
            <a:r>
              <a:rPr lang="zh-CN" altLang="zh-CN" sz="1350" dirty="0">
                <a:latin typeface="Calibri" panose="020F0502020204030204" pitchFamily="34" charset="0"/>
                <a:cs typeface="Times New Roman" panose="02020603050405020304" pitchFamily="18" charset="0"/>
              </a:rPr>
              <a:t>流程图描述</a:t>
            </a:r>
            <a:r>
              <a:rPr lang="zh-CN" altLang="zh-CN" sz="1350" dirty="0"/>
              <a:t> </a:t>
            </a:r>
            <a:endParaRPr lang="zh-CN" altLang="en-US" sz="1350" dirty="0"/>
          </a:p>
        </p:txBody>
      </p:sp>
      <p:sp>
        <p:nvSpPr>
          <p:cNvPr id="12" name="矩形 13">
            <a:extLst>
              <a:ext uri="{FF2B5EF4-FFF2-40B4-BE49-F238E27FC236}">
                <a16:creationId xmlns:a16="http://schemas.microsoft.com/office/drawing/2014/main" id="{D66E8CDD-78E7-4E5A-96FA-8B3A999D984D}"/>
              </a:ext>
            </a:extLst>
          </p:cNvPr>
          <p:cNvSpPr>
            <a:spLocks noChangeArrowheads="1"/>
          </p:cNvSpPr>
          <p:nvPr/>
        </p:nvSpPr>
        <p:spPr bwMode="auto">
          <a:xfrm>
            <a:off x="6033531" y="4291682"/>
            <a:ext cx="1645259" cy="300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1350">
                <a:latin typeface="Calibri" panose="020F0502020204030204" pitchFamily="34" charset="0"/>
                <a:cs typeface="Times New Roman" panose="02020603050405020304" pitchFamily="18" charset="0"/>
              </a:rPr>
              <a:t>(c) Python</a:t>
            </a:r>
            <a:r>
              <a:rPr lang="zh-CN" altLang="zh-CN" sz="1350">
                <a:latin typeface="Calibri" panose="020F0502020204030204" pitchFamily="34" charset="0"/>
                <a:cs typeface="Times New Roman" panose="02020603050405020304" pitchFamily="18" charset="0"/>
              </a:rPr>
              <a:t>代码描述</a:t>
            </a:r>
            <a:r>
              <a:rPr lang="zh-CN" altLang="zh-CN" sz="1350"/>
              <a:t> </a:t>
            </a:r>
            <a:endParaRPr lang="zh-CN" altLang="en-US" sz="1350"/>
          </a:p>
        </p:txBody>
      </p:sp>
    </p:spTree>
    <p:extLst>
      <p:ext uri="{BB962C8B-B14F-4D97-AF65-F5344CB8AC3E}">
        <p14:creationId xmlns:p14="http://schemas.microsoft.com/office/powerpoint/2010/main" val="2707655836"/>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程序的分支结构</a:t>
            </a:r>
          </a:p>
        </p:txBody>
      </p:sp>
      <p:sp>
        <p:nvSpPr>
          <p:cNvPr id="3" name="TextBox 2"/>
          <p:cNvSpPr txBox="1">
            <a:spLocks noChangeArrowheads="1"/>
          </p:cNvSpPr>
          <p:nvPr/>
        </p:nvSpPr>
        <p:spPr bwMode="auto">
          <a:xfrm>
            <a:off x="755576" y="771550"/>
            <a:ext cx="3159839"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单分支结构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if</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4" name="Rectangle 1">
            <a:extLst>
              <a:ext uri="{FF2B5EF4-FFF2-40B4-BE49-F238E27FC236}">
                <a16:creationId xmlns:a16="http://schemas.microsoft.com/office/drawing/2014/main" id="{4AF5969D-1BCC-4445-BE09-A5ABDD53FB20}"/>
              </a:ext>
            </a:extLst>
          </p:cNvPr>
          <p:cNvSpPr>
            <a:spLocks noChangeArrowheads="1"/>
          </p:cNvSpPr>
          <p:nvPr/>
        </p:nvSpPr>
        <p:spPr bwMode="auto">
          <a:xfrm>
            <a:off x="749535" y="1294770"/>
            <a:ext cx="8064895"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en-US" altLang="zh-CN" sz="1800" dirty="0">
                <a:latin typeface="微软雅黑" panose="020B0503020204020204" pitchFamily="34" charset="-122"/>
                <a:ea typeface="微软雅黑" panose="020B0503020204020204" pitchFamily="34" charset="-122"/>
              </a:rPr>
              <a:t>Python</a:t>
            </a:r>
            <a:r>
              <a:rPr lang="zh-CN" altLang="zh-CN" sz="1800" dirty="0">
                <a:latin typeface="微软雅黑" panose="020B0503020204020204" pitchFamily="34" charset="-122"/>
                <a:ea typeface="微软雅黑" panose="020B0503020204020204" pitchFamily="34" charset="-122"/>
              </a:rPr>
              <a:t>中</a:t>
            </a:r>
            <a:r>
              <a:rPr lang="en-US" altLang="zh-CN" sz="1800" dirty="0">
                <a:latin typeface="微软雅黑" panose="020B0503020204020204" pitchFamily="34" charset="-122"/>
                <a:ea typeface="微软雅黑" panose="020B0503020204020204" pitchFamily="34" charset="-122"/>
              </a:rPr>
              <a:t>if</a:t>
            </a:r>
            <a:r>
              <a:rPr lang="zh-CN" altLang="zh-CN" sz="1800" dirty="0">
                <a:latin typeface="微软雅黑" panose="020B0503020204020204" pitchFamily="34" charset="-122"/>
                <a:ea typeface="微软雅黑" panose="020B0503020204020204" pitchFamily="34" charset="-122"/>
              </a:rPr>
              <a:t>语句的语法格式如下：</a:t>
            </a:r>
            <a:endParaRPr lang="zh-CN" altLang="en-US" sz="1800" dirty="0">
              <a:latin typeface="微软雅黑" panose="020B0503020204020204" pitchFamily="34" charset="-122"/>
              <a:ea typeface="微软雅黑" panose="020B0503020204020204" pitchFamily="34" charset="-122"/>
            </a:endParaRPr>
          </a:p>
          <a:p>
            <a:pPr lvl="2">
              <a:lnSpc>
                <a:spcPct val="150000"/>
              </a:lnSpc>
              <a:spcBef>
                <a:spcPct val="0"/>
              </a:spcBef>
              <a:buFontTx/>
              <a:buNone/>
            </a:pPr>
            <a:r>
              <a:rPr lang="en-US"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if  &lt;</a:t>
            </a:r>
            <a:r>
              <a:rPr lang="zh-CN"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条件</a:t>
            </a:r>
            <a:r>
              <a:rPr lang="en-US"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&gt;:</a:t>
            </a:r>
            <a:endParaRPr lang="zh-CN"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lvl="2">
              <a:lnSpc>
                <a:spcPct val="150000"/>
              </a:lnSpc>
              <a:spcBef>
                <a:spcPct val="0"/>
              </a:spcBef>
              <a:buFontTx/>
              <a:buNone/>
            </a:pPr>
            <a:r>
              <a:rPr lang="en-US"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语句块</a:t>
            </a:r>
            <a:endParaRPr lang="zh-CN" altLang="en-US"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spcBef>
                <a:spcPct val="0"/>
              </a:spcBef>
            </a:pPr>
            <a:r>
              <a:rPr lang="en-US" altLang="zh-CN" sz="18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语句块是</a:t>
            </a:r>
            <a:r>
              <a:rPr lang="en-US" altLang="zh-CN" sz="1800" dirty="0">
                <a:latin typeface="微软雅黑" panose="020B0503020204020204" pitchFamily="34" charset="-122"/>
                <a:ea typeface="微软雅黑" panose="020B0503020204020204" pitchFamily="34" charset="-122"/>
              </a:rPr>
              <a:t>if</a:t>
            </a:r>
            <a:r>
              <a:rPr lang="zh-CN" altLang="zh-CN" sz="1800" dirty="0">
                <a:latin typeface="微软雅黑" panose="020B0503020204020204" pitchFamily="34" charset="-122"/>
                <a:ea typeface="微软雅黑" panose="020B0503020204020204" pitchFamily="34" charset="-122"/>
              </a:rPr>
              <a:t>条件满足后执行的一个或多个语句序列</a:t>
            </a:r>
            <a:endParaRPr lang="zh-CN" altLang="en-US" sz="1800" dirty="0">
              <a:latin typeface="微软雅黑" panose="020B0503020204020204" pitchFamily="34" charset="-122"/>
              <a:ea typeface="微软雅黑" panose="020B0503020204020204" pitchFamily="34" charset="-122"/>
            </a:endParaRPr>
          </a:p>
          <a:p>
            <a:pPr>
              <a:lnSpc>
                <a:spcPct val="150000"/>
              </a:lnSpc>
              <a:spcBef>
                <a:spcPct val="0"/>
              </a:spcBef>
            </a:pPr>
            <a:r>
              <a:rPr lang="en-US" altLang="zh-CN" sz="1800" dirty="0">
                <a:latin typeface="微软雅黑" panose="020B0503020204020204" pitchFamily="34" charset="-122"/>
                <a:ea typeface="微软雅黑" panose="020B0503020204020204" pitchFamily="34" charset="-122"/>
              </a:rPr>
              <a:t> </a:t>
            </a:r>
            <a:r>
              <a:rPr lang="zh-CN" altLang="zh-CN" sz="1800" dirty="0">
                <a:latin typeface="微软雅黑" panose="020B0503020204020204" pitchFamily="34" charset="-122"/>
                <a:ea typeface="微软雅黑" panose="020B0503020204020204" pitchFamily="34" charset="-122"/>
              </a:rPr>
              <a:t>语句块中语句通过与</a:t>
            </a:r>
            <a:r>
              <a:rPr lang="en-US" altLang="zh-CN" sz="1800" dirty="0">
                <a:latin typeface="微软雅黑" panose="020B0503020204020204" pitchFamily="34" charset="-122"/>
                <a:ea typeface="微软雅黑" panose="020B0503020204020204" pitchFamily="34" charset="-122"/>
              </a:rPr>
              <a:t>if</a:t>
            </a:r>
            <a:r>
              <a:rPr lang="zh-CN" altLang="zh-CN" sz="1800" dirty="0">
                <a:latin typeface="微软雅黑" panose="020B0503020204020204" pitchFamily="34" charset="-122"/>
                <a:ea typeface="微软雅黑" panose="020B0503020204020204" pitchFamily="34" charset="-122"/>
              </a:rPr>
              <a:t>所在行形成缩进表达包含关系</a:t>
            </a:r>
            <a:endParaRPr lang="zh-CN" altLang="en-US" sz="1800" dirty="0">
              <a:latin typeface="微软雅黑" panose="020B0503020204020204" pitchFamily="34" charset="-122"/>
              <a:ea typeface="微软雅黑" panose="020B0503020204020204" pitchFamily="34" charset="-122"/>
            </a:endParaRPr>
          </a:p>
          <a:p>
            <a:pPr>
              <a:lnSpc>
                <a:spcPct val="150000"/>
              </a:lnSpc>
              <a:spcBef>
                <a:spcPct val="0"/>
              </a:spcBef>
            </a:pPr>
            <a:r>
              <a:rPr lang="en-US" altLang="zh-CN" sz="1800" dirty="0">
                <a:latin typeface="微软雅黑" panose="020B0503020204020204" pitchFamily="34" charset="-122"/>
                <a:ea typeface="微软雅黑" panose="020B0503020204020204" pitchFamily="34" charset="-122"/>
              </a:rPr>
              <a:t> if</a:t>
            </a:r>
            <a:r>
              <a:rPr lang="zh-CN" altLang="zh-CN" sz="1800" dirty="0">
                <a:latin typeface="微软雅黑" panose="020B0503020204020204" pitchFamily="34" charset="-122"/>
                <a:ea typeface="微软雅黑" panose="020B0503020204020204" pitchFamily="34" charset="-122"/>
              </a:rPr>
              <a:t>语句首先评估</a:t>
            </a:r>
            <a:r>
              <a:rPr lang="en-US" altLang="zh-CN" sz="1800" dirty="0">
                <a:latin typeface="微软雅黑" panose="020B0503020204020204" pitchFamily="34" charset="-122"/>
                <a:ea typeface="微软雅黑" panose="020B0503020204020204" pitchFamily="34" charset="-122"/>
              </a:rPr>
              <a:t>&lt;</a:t>
            </a:r>
            <a:r>
              <a:rPr lang="zh-CN" altLang="zh-CN" sz="1800" dirty="0">
                <a:latin typeface="微软雅黑" panose="020B0503020204020204" pitchFamily="34" charset="-122"/>
                <a:ea typeface="微软雅黑" panose="020B0503020204020204" pitchFamily="34" charset="-122"/>
              </a:rPr>
              <a:t>条件</a:t>
            </a:r>
            <a:r>
              <a:rPr lang="en-US" altLang="zh-CN" sz="1800" dirty="0">
                <a:latin typeface="微软雅黑" panose="020B0503020204020204" pitchFamily="34" charset="-122"/>
                <a:ea typeface="微软雅黑" panose="020B0503020204020204" pitchFamily="34" charset="-122"/>
              </a:rPr>
              <a:t>&gt;</a:t>
            </a:r>
            <a:r>
              <a:rPr lang="zh-CN" altLang="zh-CN" sz="1800" dirty="0">
                <a:latin typeface="微软雅黑" panose="020B0503020204020204" pitchFamily="34" charset="-122"/>
                <a:ea typeface="微软雅黑" panose="020B0503020204020204" pitchFamily="34" charset="-122"/>
              </a:rPr>
              <a:t>的结果值，如果结果为</a:t>
            </a:r>
            <a:r>
              <a:rPr lang="en-US" altLang="zh-CN" sz="1800" dirty="0">
                <a:latin typeface="微软雅黑" panose="020B0503020204020204" pitchFamily="34" charset="-122"/>
                <a:ea typeface="微软雅黑" panose="020B0503020204020204" pitchFamily="34" charset="-122"/>
              </a:rPr>
              <a:t>True</a:t>
            </a:r>
            <a:r>
              <a:rPr lang="zh-CN" altLang="zh-CN" sz="1800" dirty="0">
                <a:latin typeface="微软雅黑" panose="020B0503020204020204" pitchFamily="34" charset="-122"/>
                <a:ea typeface="微软雅黑" panose="020B0503020204020204" pitchFamily="34" charset="-122"/>
              </a:rPr>
              <a:t>，则执行语句块里的语句序列，然后控制转向程序的下一条语句。如果结果为</a:t>
            </a:r>
            <a:r>
              <a:rPr lang="en-US" altLang="zh-CN" sz="1800" dirty="0">
                <a:latin typeface="微软雅黑" panose="020B0503020204020204" pitchFamily="34" charset="-122"/>
                <a:ea typeface="微软雅黑" panose="020B0503020204020204" pitchFamily="34" charset="-122"/>
              </a:rPr>
              <a:t>False</a:t>
            </a:r>
            <a:r>
              <a:rPr lang="zh-CN" altLang="zh-CN" sz="1800" dirty="0">
                <a:latin typeface="微软雅黑" panose="020B0503020204020204" pitchFamily="34" charset="-122"/>
                <a:ea typeface="微软雅黑" panose="020B0503020204020204" pitchFamily="34" charset="-122"/>
              </a:rPr>
              <a:t>，语句块里的语句会被跳过。 </a:t>
            </a:r>
            <a:endParaRPr lang="zh-CN" altLang="en-US" sz="18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63559625"/>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程序的分支结构</a:t>
            </a:r>
          </a:p>
        </p:txBody>
      </p:sp>
      <p:sp>
        <p:nvSpPr>
          <p:cNvPr id="3" name="TextBox 2"/>
          <p:cNvSpPr txBox="1">
            <a:spLocks noChangeArrowheads="1"/>
          </p:cNvSpPr>
          <p:nvPr/>
        </p:nvSpPr>
        <p:spPr bwMode="auto">
          <a:xfrm>
            <a:off x="755576" y="771550"/>
            <a:ext cx="3159839"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单分支结构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if</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5" name="Rectangle 1">
            <a:extLst>
              <a:ext uri="{FF2B5EF4-FFF2-40B4-BE49-F238E27FC236}">
                <a16:creationId xmlns:a16="http://schemas.microsoft.com/office/drawing/2014/main" id="{3DD18A7D-4D51-47D7-BBD8-CE92C1FEED3C}"/>
              </a:ext>
            </a:extLst>
          </p:cNvPr>
          <p:cNvSpPr>
            <a:spLocks noChangeArrowheads="1"/>
          </p:cNvSpPr>
          <p:nvPr/>
        </p:nvSpPr>
        <p:spPr bwMode="auto">
          <a:xfrm>
            <a:off x="755576" y="1256113"/>
            <a:ext cx="7321608" cy="13388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en-US" altLang="zh-CN" sz="1800" dirty="0">
                <a:latin typeface="微软雅黑" panose="020B0503020204020204" pitchFamily="34" charset="-122"/>
                <a:ea typeface="微软雅黑" panose="020B0503020204020204" pitchFamily="34" charset="-122"/>
              </a:rPr>
              <a:t>if</a:t>
            </a:r>
            <a:r>
              <a:rPr lang="zh-CN" altLang="zh-CN" sz="1800" dirty="0">
                <a:latin typeface="微软雅黑" panose="020B0503020204020204" pitchFamily="34" charset="-122"/>
                <a:ea typeface="微软雅黑" panose="020B0503020204020204" pitchFamily="34" charset="-122"/>
              </a:rPr>
              <a:t>语中</a:t>
            </a:r>
            <a:r>
              <a:rPr lang="en-US" altLang="zh-CN" sz="1800" dirty="0">
                <a:latin typeface="微软雅黑" panose="020B0503020204020204" pitchFamily="34" charset="-122"/>
                <a:ea typeface="微软雅黑" panose="020B0503020204020204" pitchFamily="34" charset="-122"/>
              </a:rPr>
              <a:t>&lt;</a:t>
            </a:r>
            <a:r>
              <a:rPr lang="zh-CN" altLang="zh-CN" sz="1800" dirty="0">
                <a:latin typeface="微软雅黑" panose="020B0503020204020204" pitchFamily="34" charset="-122"/>
                <a:ea typeface="微软雅黑" panose="020B0503020204020204" pitchFamily="34" charset="-122"/>
              </a:rPr>
              <a:t>条件</a:t>
            </a:r>
            <a:r>
              <a:rPr lang="en-US" altLang="zh-CN" sz="1800" dirty="0">
                <a:latin typeface="微软雅黑" panose="020B0503020204020204" pitchFamily="34" charset="-122"/>
                <a:ea typeface="微软雅黑" panose="020B0503020204020204" pitchFamily="34" charset="-122"/>
              </a:rPr>
              <a:t>&gt;</a:t>
            </a:r>
            <a:r>
              <a:rPr lang="zh-CN" altLang="zh-CN" sz="1800" dirty="0">
                <a:latin typeface="微软雅黑" panose="020B0503020204020204" pitchFamily="34" charset="-122"/>
                <a:ea typeface="微软雅黑" panose="020B0503020204020204" pitchFamily="34" charset="-122"/>
              </a:rPr>
              <a:t>部分可以使用任何能够产生</a:t>
            </a:r>
            <a:r>
              <a:rPr lang="en-US" altLang="zh-CN" sz="1800" dirty="0">
                <a:latin typeface="微软雅黑" panose="020B0503020204020204" pitchFamily="34" charset="-122"/>
                <a:ea typeface="微软雅黑" panose="020B0503020204020204" pitchFamily="34" charset="-122"/>
              </a:rPr>
              <a:t>True</a:t>
            </a:r>
            <a:r>
              <a:rPr lang="zh-CN" altLang="zh-CN" sz="1800" dirty="0">
                <a:latin typeface="微软雅黑" panose="020B0503020204020204" pitchFamily="34" charset="-122"/>
                <a:ea typeface="微软雅黑" panose="020B0503020204020204" pitchFamily="34" charset="-122"/>
              </a:rPr>
              <a:t>或</a:t>
            </a:r>
            <a:r>
              <a:rPr lang="en-US" altLang="zh-CN" sz="1800" dirty="0">
                <a:latin typeface="微软雅黑" panose="020B0503020204020204" pitchFamily="34" charset="-122"/>
                <a:ea typeface="微软雅黑" panose="020B0503020204020204" pitchFamily="34" charset="-122"/>
              </a:rPr>
              <a:t>False</a:t>
            </a:r>
            <a:r>
              <a:rPr lang="zh-CN" altLang="zh-CN" sz="1800" dirty="0">
                <a:latin typeface="微软雅黑" panose="020B0503020204020204" pitchFamily="34" charset="-122"/>
                <a:ea typeface="微软雅黑" panose="020B0503020204020204" pitchFamily="34" charset="-122"/>
              </a:rPr>
              <a:t>的语句</a:t>
            </a:r>
            <a:endParaRPr lang="zh-CN" altLang="en-US" sz="1800" dirty="0">
              <a:latin typeface="微软雅黑" panose="020B0503020204020204" pitchFamily="34" charset="-122"/>
              <a:ea typeface="微软雅黑" panose="020B0503020204020204" pitchFamily="34" charset="-122"/>
            </a:endParaRPr>
          </a:p>
          <a:p>
            <a:pPr>
              <a:lnSpc>
                <a:spcPct val="150000"/>
              </a:lnSpc>
              <a:spcBef>
                <a:spcPct val="0"/>
              </a:spcBef>
            </a:pPr>
            <a:r>
              <a:rPr lang="zh-CN" altLang="zh-CN" sz="1800" dirty="0">
                <a:latin typeface="微软雅黑" panose="020B0503020204020204" pitchFamily="34" charset="-122"/>
                <a:ea typeface="微软雅黑" panose="020B0503020204020204" pitchFamily="34" charset="-122"/>
              </a:rPr>
              <a:t>形成判断条件最常见的方式是采用关系操作符</a:t>
            </a:r>
            <a:endParaRPr lang="zh-CN" altLang="en-US" sz="1800" dirty="0">
              <a:latin typeface="微软雅黑" panose="020B0503020204020204" pitchFamily="34" charset="-122"/>
              <a:ea typeface="微软雅黑" panose="020B0503020204020204" pitchFamily="34" charset="-122"/>
            </a:endParaRPr>
          </a:p>
          <a:p>
            <a:pPr>
              <a:lnSpc>
                <a:spcPct val="150000"/>
              </a:lnSpc>
              <a:spcBef>
                <a:spcPct val="0"/>
              </a:spcBef>
            </a:pPr>
            <a:r>
              <a:rPr lang="en-US" altLang="zh-CN" sz="1800" dirty="0">
                <a:latin typeface="微软雅黑" panose="020B0503020204020204" pitchFamily="34" charset="-122"/>
                <a:ea typeface="微软雅黑" panose="020B0503020204020204" pitchFamily="34" charset="-122"/>
              </a:rPr>
              <a:t>Python</a:t>
            </a:r>
            <a:r>
              <a:rPr lang="zh-CN" altLang="zh-CN" sz="1800" dirty="0">
                <a:latin typeface="微软雅黑" panose="020B0503020204020204" pitchFamily="34" charset="-122"/>
                <a:ea typeface="微软雅黑" panose="020B0503020204020204" pitchFamily="34" charset="-122"/>
              </a:rPr>
              <a:t>语言共有</a:t>
            </a:r>
            <a:r>
              <a:rPr lang="en-US" altLang="zh-CN" sz="1800" dirty="0">
                <a:latin typeface="微软雅黑" panose="020B0503020204020204" pitchFamily="34" charset="-122"/>
                <a:ea typeface="微软雅黑" panose="020B0503020204020204" pitchFamily="34" charset="-122"/>
              </a:rPr>
              <a:t>6</a:t>
            </a:r>
            <a:r>
              <a:rPr lang="zh-CN" altLang="zh-CN" sz="1800" dirty="0">
                <a:latin typeface="微软雅黑" panose="020B0503020204020204" pitchFamily="34" charset="-122"/>
                <a:ea typeface="微软雅黑" panose="020B0503020204020204" pitchFamily="34" charset="-122"/>
              </a:rPr>
              <a:t>个关系操作符 </a:t>
            </a:r>
            <a:endParaRPr lang="zh-CN" altLang="en-US" sz="1800" dirty="0">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id="{C96723BE-A32C-4A3A-AE52-E0F70DEF6820}"/>
              </a:ext>
            </a:extLst>
          </p:cNvPr>
          <p:cNvGraphicFramePr>
            <a:graphicFrameLocks noGrp="1"/>
          </p:cNvGraphicFramePr>
          <p:nvPr>
            <p:extLst>
              <p:ext uri="{D42A27DB-BD31-4B8C-83A1-F6EECF244321}">
                <p14:modId xmlns:p14="http://schemas.microsoft.com/office/powerpoint/2010/main" val="4021866272"/>
              </p:ext>
            </p:extLst>
          </p:nvPr>
        </p:nvGraphicFramePr>
        <p:xfrm>
          <a:off x="2118857" y="2859782"/>
          <a:ext cx="4906286" cy="1798605"/>
        </p:xfrm>
        <a:graphic>
          <a:graphicData uri="http://schemas.openxmlformats.org/drawingml/2006/table">
            <a:tbl>
              <a:tblPr firstRow="1" firstCol="1" bandRow="1"/>
              <a:tblGrid>
                <a:gridCol w="1702415">
                  <a:extLst>
                    <a:ext uri="{9D8B030D-6E8A-4147-A177-3AD203B41FA5}">
                      <a16:colId xmlns:a16="http://schemas.microsoft.com/office/drawing/2014/main" val="20000"/>
                    </a:ext>
                  </a:extLst>
                </a:gridCol>
                <a:gridCol w="1291445">
                  <a:extLst>
                    <a:ext uri="{9D8B030D-6E8A-4147-A177-3AD203B41FA5}">
                      <a16:colId xmlns:a16="http://schemas.microsoft.com/office/drawing/2014/main" val="20001"/>
                    </a:ext>
                  </a:extLst>
                </a:gridCol>
                <a:gridCol w="1912426">
                  <a:extLst>
                    <a:ext uri="{9D8B030D-6E8A-4147-A177-3AD203B41FA5}">
                      <a16:colId xmlns:a16="http://schemas.microsoft.com/office/drawing/2014/main" val="20002"/>
                    </a:ext>
                  </a:extLst>
                </a:gridCol>
              </a:tblGrid>
              <a:tr h="359721">
                <a:tc>
                  <a:txBody>
                    <a:bodyPr/>
                    <a:lstStyle/>
                    <a:p>
                      <a:pPr algn="ctr">
                        <a:lnSpc>
                          <a:spcPct val="150000"/>
                        </a:lnSpc>
                        <a:spcAft>
                          <a:spcPts val="0"/>
                        </a:spcAft>
                      </a:pPr>
                      <a:r>
                        <a:rPr lang="zh-CN" sz="1100" kern="100" dirty="0">
                          <a:effectLst/>
                          <a:latin typeface="Calibri" charset="0"/>
                          <a:ea typeface="宋体" charset="0"/>
                          <a:cs typeface="Times New Roman" charset="0"/>
                        </a:rPr>
                        <a:t>操作符</a:t>
                      </a:r>
                    </a:p>
                  </a:txBody>
                  <a:tcPr marL="51435" marR="5143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zh-CN" sz="1100" kern="100">
                          <a:effectLst/>
                          <a:latin typeface="Calibri" charset="0"/>
                          <a:ea typeface="宋体" charset="0"/>
                          <a:cs typeface="Times New Roman" charset="0"/>
                        </a:rPr>
                        <a:t>数学符号</a:t>
                      </a:r>
                    </a:p>
                  </a:txBody>
                  <a:tcPr marL="51435" marR="51435" marT="0" marB="0" anchor="ctr">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tc>
                  <a:txBody>
                    <a:bodyPr/>
                    <a:lstStyle/>
                    <a:p>
                      <a:pPr algn="ctr">
                        <a:lnSpc>
                          <a:spcPct val="150000"/>
                        </a:lnSpc>
                        <a:spcAft>
                          <a:spcPts val="0"/>
                        </a:spcAft>
                      </a:pPr>
                      <a:r>
                        <a:rPr lang="zh-CN" sz="1100" kern="100">
                          <a:effectLst/>
                          <a:latin typeface="Calibri" charset="0"/>
                          <a:ea typeface="宋体" charset="0"/>
                          <a:cs typeface="Times New Roman" charset="0"/>
                        </a:rPr>
                        <a:t>操作符含义</a:t>
                      </a:r>
                    </a:p>
                  </a:txBody>
                  <a:tcPr marL="51435" marR="51435" marT="0" marB="0">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239814">
                <a:tc>
                  <a:txBody>
                    <a:bodyPr/>
                    <a:lstStyle/>
                    <a:p>
                      <a:pPr marL="208280" marR="195580" algn="ctr">
                        <a:spcBef>
                          <a:spcPts val="15"/>
                        </a:spcBef>
                        <a:spcAft>
                          <a:spcPts val="0"/>
                        </a:spcAft>
                      </a:pPr>
                      <a:r>
                        <a:rPr lang="en-US" sz="1100" i="1" kern="100">
                          <a:effectLst/>
                          <a:latin typeface="Arial" charset="0"/>
                          <a:ea typeface="Arial" charset="0"/>
                          <a:cs typeface="Times New Roman" charset="0"/>
                        </a:rPr>
                        <a:t>&lt;</a:t>
                      </a:r>
                      <a:r>
                        <a:rPr lang="en-US" sz="1100" kern="100">
                          <a:effectLst/>
                          <a:latin typeface="Arial" charset="0"/>
                          <a:ea typeface="Arial" charset="0"/>
                          <a:cs typeface="Times New Roman" charset="0"/>
                        </a:rPr>
                        <a:t> </a:t>
                      </a:r>
                      <a:endParaRPr lang="zh-CN" sz="1100" kern="100">
                        <a:effectLst/>
                        <a:latin typeface="Calibri" charset="0"/>
                        <a:ea typeface="宋体" charset="0"/>
                        <a:cs typeface="Times New Roman" charset="0"/>
                      </a:endParaRPr>
                    </a:p>
                  </a:txBody>
                  <a:tcPr marL="51435" marR="51435"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382270" marR="369570" algn="ctr">
                        <a:spcBef>
                          <a:spcPts val="15"/>
                        </a:spcBef>
                        <a:spcAft>
                          <a:spcPts val="0"/>
                        </a:spcAft>
                      </a:pPr>
                      <a:r>
                        <a:rPr lang="en-US" sz="1100" i="1" kern="100">
                          <a:effectLst/>
                          <a:latin typeface="Arial" charset="0"/>
                          <a:ea typeface="Arial" charset="0"/>
                          <a:cs typeface="Times New Roman" charset="0"/>
                        </a:rPr>
                        <a:t>&lt;</a:t>
                      </a:r>
                      <a:r>
                        <a:rPr lang="en-US" sz="1100" kern="100">
                          <a:effectLst/>
                          <a:latin typeface="Arial" charset="0"/>
                          <a:ea typeface="Arial" charset="0"/>
                          <a:cs typeface="Times New Roman" charset="0"/>
                        </a:rPr>
                        <a:t> </a:t>
                      </a:r>
                      <a:endParaRPr lang="zh-CN" sz="1100" kern="100">
                        <a:effectLst/>
                        <a:latin typeface="Calibri" charset="0"/>
                        <a:ea typeface="宋体" charset="0"/>
                        <a:cs typeface="Times New Roman" charset="0"/>
                      </a:endParaRPr>
                    </a:p>
                  </a:txBody>
                  <a:tcPr marL="51435" marR="51435"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tc>
                  <a:txBody>
                    <a:bodyPr/>
                    <a:lstStyle/>
                    <a:p>
                      <a:pPr marL="73660" algn="ctr">
                        <a:spcBef>
                          <a:spcPts val="20"/>
                        </a:spcBef>
                        <a:spcAft>
                          <a:spcPts val="0"/>
                        </a:spcAft>
                      </a:pPr>
                      <a:r>
                        <a:rPr lang="zh-CN" sz="1100" kern="100">
                          <a:effectLst/>
                          <a:latin typeface="Calibri" charset="0"/>
                          <a:ea typeface="宋体" charset="0"/>
                          <a:cs typeface="Times New Roman" charset="0"/>
                        </a:rPr>
                        <a:t>小于</a:t>
                      </a:r>
                    </a:p>
                  </a:txBody>
                  <a:tcPr marL="51435" marR="51435" marT="0" marB="0">
                    <a:lnL>
                      <a:noFill/>
                    </a:lnL>
                    <a:lnR>
                      <a:noFill/>
                    </a:lnR>
                    <a:lnT w="19050" cap="flat" cmpd="sng" algn="ctr">
                      <a:solidFill>
                        <a:srgbClr val="000000"/>
                      </a:solidFill>
                      <a:prstDash val="solid"/>
                      <a:round/>
                      <a:headEnd type="none" w="med" len="med"/>
                      <a:tailEnd type="none" w="med" len="med"/>
                    </a:lnT>
                    <a:lnB>
                      <a:noFill/>
                    </a:lnB>
                    <a:solidFill>
                      <a:srgbClr val="FFFFFF"/>
                    </a:solidFill>
                  </a:tcPr>
                </a:tc>
                <a:extLst>
                  <a:ext uri="{0D108BD9-81ED-4DB2-BD59-A6C34878D82A}">
                    <a16:rowId xmlns:a16="http://schemas.microsoft.com/office/drawing/2014/main" val="10001"/>
                  </a:ext>
                </a:extLst>
              </a:tr>
              <a:tr h="239814">
                <a:tc>
                  <a:txBody>
                    <a:bodyPr/>
                    <a:lstStyle/>
                    <a:p>
                      <a:pPr marL="208280" marR="195580" algn="ctr">
                        <a:spcBef>
                          <a:spcPts val="15"/>
                        </a:spcBef>
                        <a:spcAft>
                          <a:spcPts val="0"/>
                        </a:spcAft>
                      </a:pPr>
                      <a:r>
                        <a:rPr lang="en-US" sz="1100" i="1" kern="100">
                          <a:effectLst/>
                          <a:latin typeface="Arial" charset="0"/>
                          <a:ea typeface="Arial" charset="0"/>
                          <a:cs typeface="Times New Roman" charset="0"/>
                        </a:rPr>
                        <a:t>&lt;=</a:t>
                      </a:r>
                      <a:endParaRPr lang="zh-CN" sz="1100" kern="100">
                        <a:effectLst/>
                        <a:latin typeface="Calibri" charset="0"/>
                        <a:ea typeface="宋体" charset="0"/>
                        <a:cs typeface="Times New Roman" charset="0"/>
                      </a:endParaRPr>
                    </a:p>
                  </a:txBody>
                  <a:tcPr marL="51435" marR="51435" marT="0" marB="0">
                    <a:lnL>
                      <a:noFill/>
                    </a:lnL>
                    <a:lnR>
                      <a:noFill/>
                    </a:lnR>
                    <a:lnT>
                      <a:noFill/>
                    </a:lnT>
                    <a:lnB>
                      <a:noFill/>
                    </a:lnB>
                    <a:solidFill>
                      <a:srgbClr val="FFFFFF"/>
                    </a:solidFill>
                  </a:tcPr>
                </a:tc>
                <a:tc>
                  <a:txBody>
                    <a:bodyPr/>
                    <a:lstStyle/>
                    <a:p>
                      <a:pPr marL="208280" marR="195580" algn="ctr">
                        <a:spcBef>
                          <a:spcPts val="15"/>
                        </a:spcBef>
                        <a:spcAft>
                          <a:spcPts val="0"/>
                        </a:spcAft>
                      </a:pPr>
                      <a:r>
                        <a:rPr lang="en-US" sz="1100" i="1" kern="100">
                          <a:effectLst/>
                          <a:latin typeface="Arial" charset="0"/>
                          <a:ea typeface="Arial" charset="0"/>
                          <a:cs typeface="Times New Roman" charset="0"/>
                        </a:rPr>
                        <a:t>≤</a:t>
                      </a:r>
                      <a:endParaRPr lang="zh-CN" sz="1100" kern="100">
                        <a:effectLst/>
                        <a:latin typeface="Calibri" charset="0"/>
                        <a:ea typeface="宋体" charset="0"/>
                        <a:cs typeface="Times New Roman" charset="0"/>
                      </a:endParaRPr>
                    </a:p>
                  </a:txBody>
                  <a:tcPr marL="51435" marR="51435" marT="0" marB="0">
                    <a:lnL>
                      <a:noFill/>
                    </a:lnL>
                    <a:lnR>
                      <a:noFill/>
                    </a:lnR>
                    <a:lnT>
                      <a:noFill/>
                    </a:lnT>
                    <a:lnB>
                      <a:noFill/>
                    </a:lnB>
                    <a:solidFill>
                      <a:srgbClr val="FFFFFF"/>
                    </a:solidFill>
                  </a:tcPr>
                </a:tc>
                <a:tc>
                  <a:txBody>
                    <a:bodyPr/>
                    <a:lstStyle/>
                    <a:p>
                      <a:pPr marL="73660" algn="ctr">
                        <a:spcBef>
                          <a:spcPts val="20"/>
                        </a:spcBef>
                        <a:spcAft>
                          <a:spcPts val="0"/>
                        </a:spcAft>
                      </a:pPr>
                      <a:r>
                        <a:rPr lang="zh-CN" sz="1100" kern="100" dirty="0">
                          <a:effectLst/>
                          <a:latin typeface="Calibri" charset="0"/>
                          <a:ea typeface="宋体" charset="0"/>
                          <a:cs typeface="Times New Roman" charset="0"/>
                        </a:rPr>
                        <a:t>小于等于</a:t>
                      </a:r>
                    </a:p>
                  </a:txBody>
                  <a:tcPr marL="51435" marR="51435" marT="0" marB="0">
                    <a:lnL>
                      <a:noFill/>
                    </a:lnL>
                    <a:lnR>
                      <a:noFill/>
                    </a:lnR>
                    <a:lnT>
                      <a:noFill/>
                    </a:lnT>
                    <a:lnB>
                      <a:noFill/>
                    </a:lnB>
                    <a:solidFill>
                      <a:srgbClr val="FFFFFF"/>
                    </a:solidFill>
                  </a:tcPr>
                </a:tc>
                <a:extLst>
                  <a:ext uri="{0D108BD9-81ED-4DB2-BD59-A6C34878D82A}">
                    <a16:rowId xmlns:a16="http://schemas.microsoft.com/office/drawing/2014/main" val="10002"/>
                  </a:ext>
                </a:extLst>
              </a:tr>
              <a:tr h="239814">
                <a:tc>
                  <a:txBody>
                    <a:bodyPr/>
                    <a:lstStyle/>
                    <a:p>
                      <a:pPr marL="208280" marR="195580" algn="ctr">
                        <a:spcBef>
                          <a:spcPts val="15"/>
                        </a:spcBef>
                        <a:spcAft>
                          <a:spcPts val="0"/>
                        </a:spcAft>
                      </a:pPr>
                      <a:r>
                        <a:rPr lang="en-US" sz="1100" i="1" kern="100">
                          <a:effectLst/>
                          <a:latin typeface="Arial" charset="0"/>
                          <a:ea typeface="Arial" charset="0"/>
                          <a:cs typeface="Times New Roman" charset="0"/>
                        </a:rPr>
                        <a:t>&gt;=</a:t>
                      </a:r>
                      <a:endParaRPr lang="zh-CN" sz="1100" kern="100">
                        <a:effectLst/>
                        <a:latin typeface="Calibri" charset="0"/>
                        <a:ea typeface="宋体" charset="0"/>
                        <a:cs typeface="Times New Roman" charset="0"/>
                      </a:endParaRPr>
                    </a:p>
                  </a:txBody>
                  <a:tcPr marL="51435" marR="51435" marT="0" marB="0">
                    <a:lnL>
                      <a:noFill/>
                    </a:lnL>
                    <a:lnR>
                      <a:noFill/>
                    </a:lnR>
                    <a:lnT>
                      <a:noFill/>
                    </a:lnT>
                    <a:lnB>
                      <a:noFill/>
                    </a:lnB>
                    <a:solidFill>
                      <a:srgbClr val="FFFFFF"/>
                    </a:solidFill>
                  </a:tcPr>
                </a:tc>
                <a:tc>
                  <a:txBody>
                    <a:bodyPr/>
                    <a:lstStyle/>
                    <a:p>
                      <a:pPr marL="208280" marR="195580" algn="ctr">
                        <a:spcBef>
                          <a:spcPts val="15"/>
                        </a:spcBef>
                        <a:spcAft>
                          <a:spcPts val="0"/>
                        </a:spcAft>
                      </a:pPr>
                      <a:r>
                        <a:rPr lang="en-US" sz="1100" i="1" kern="100">
                          <a:effectLst/>
                          <a:latin typeface="Arial" charset="0"/>
                          <a:ea typeface="Arial" charset="0"/>
                          <a:cs typeface="Times New Roman" charset="0"/>
                        </a:rPr>
                        <a:t>≥</a:t>
                      </a:r>
                      <a:endParaRPr lang="zh-CN" sz="1100" kern="100">
                        <a:effectLst/>
                        <a:latin typeface="Calibri" charset="0"/>
                        <a:ea typeface="宋体" charset="0"/>
                        <a:cs typeface="Times New Roman" charset="0"/>
                      </a:endParaRPr>
                    </a:p>
                  </a:txBody>
                  <a:tcPr marL="51435" marR="51435" marT="0" marB="0">
                    <a:lnL>
                      <a:noFill/>
                    </a:lnL>
                    <a:lnR>
                      <a:noFill/>
                    </a:lnR>
                    <a:lnT>
                      <a:noFill/>
                    </a:lnT>
                    <a:lnB>
                      <a:noFill/>
                    </a:lnB>
                    <a:solidFill>
                      <a:srgbClr val="FFFFFF"/>
                    </a:solidFill>
                  </a:tcPr>
                </a:tc>
                <a:tc>
                  <a:txBody>
                    <a:bodyPr/>
                    <a:lstStyle/>
                    <a:p>
                      <a:pPr marL="73660" algn="ctr">
                        <a:spcBef>
                          <a:spcPts val="20"/>
                        </a:spcBef>
                        <a:spcAft>
                          <a:spcPts val="0"/>
                        </a:spcAft>
                      </a:pPr>
                      <a:r>
                        <a:rPr lang="zh-CN" sz="1100" kern="100">
                          <a:effectLst/>
                          <a:latin typeface="Calibri" charset="0"/>
                          <a:ea typeface="宋体" charset="0"/>
                          <a:cs typeface="Times New Roman" charset="0"/>
                        </a:rPr>
                        <a:t>大于等于</a:t>
                      </a:r>
                    </a:p>
                  </a:txBody>
                  <a:tcPr marL="51435" marR="51435" marT="0" marB="0">
                    <a:lnL>
                      <a:noFill/>
                    </a:lnL>
                    <a:lnR>
                      <a:noFill/>
                    </a:lnR>
                    <a:lnT>
                      <a:noFill/>
                    </a:lnT>
                    <a:lnB>
                      <a:noFill/>
                    </a:lnB>
                    <a:solidFill>
                      <a:srgbClr val="FFFFFF"/>
                    </a:solidFill>
                  </a:tcPr>
                </a:tc>
                <a:extLst>
                  <a:ext uri="{0D108BD9-81ED-4DB2-BD59-A6C34878D82A}">
                    <a16:rowId xmlns:a16="http://schemas.microsoft.com/office/drawing/2014/main" val="10003"/>
                  </a:ext>
                </a:extLst>
              </a:tr>
              <a:tr h="239814">
                <a:tc>
                  <a:txBody>
                    <a:bodyPr/>
                    <a:lstStyle/>
                    <a:p>
                      <a:pPr marL="208280" marR="195580" algn="ctr">
                        <a:spcBef>
                          <a:spcPts val="15"/>
                        </a:spcBef>
                        <a:spcAft>
                          <a:spcPts val="0"/>
                        </a:spcAft>
                      </a:pPr>
                      <a:r>
                        <a:rPr lang="en-US" sz="1100" i="1" kern="100">
                          <a:effectLst/>
                          <a:latin typeface="Arial" charset="0"/>
                          <a:ea typeface="Arial" charset="0"/>
                          <a:cs typeface="Times New Roman" charset="0"/>
                        </a:rPr>
                        <a:t>&gt; </a:t>
                      </a:r>
                      <a:endParaRPr lang="zh-CN" sz="1100" kern="100">
                        <a:effectLst/>
                        <a:latin typeface="Calibri" charset="0"/>
                        <a:ea typeface="宋体" charset="0"/>
                        <a:cs typeface="Times New Roman" charset="0"/>
                      </a:endParaRPr>
                    </a:p>
                  </a:txBody>
                  <a:tcPr marL="51435" marR="51435" marT="0" marB="0">
                    <a:lnL>
                      <a:noFill/>
                    </a:lnL>
                    <a:lnR>
                      <a:noFill/>
                    </a:lnR>
                    <a:lnT>
                      <a:noFill/>
                    </a:lnT>
                    <a:lnB>
                      <a:noFill/>
                    </a:lnB>
                    <a:solidFill>
                      <a:srgbClr val="FFFFFF"/>
                    </a:solidFill>
                  </a:tcPr>
                </a:tc>
                <a:tc>
                  <a:txBody>
                    <a:bodyPr/>
                    <a:lstStyle/>
                    <a:p>
                      <a:pPr marL="208280" marR="195580" algn="ctr">
                        <a:spcBef>
                          <a:spcPts val="15"/>
                        </a:spcBef>
                        <a:spcAft>
                          <a:spcPts val="0"/>
                        </a:spcAft>
                      </a:pPr>
                      <a:r>
                        <a:rPr lang="en-US" sz="1100" i="1" kern="100">
                          <a:effectLst/>
                          <a:latin typeface="Arial" charset="0"/>
                          <a:ea typeface="Arial" charset="0"/>
                          <a:cs typeface="Times New Roman" charset="0"/>
                        </a:rPr>
                        <a:t>&gt; </a:t>
                      </a:r>
                      <a:endParaRPr lang="zh-CN" sz="1100" kern="100">
                        <a:effectLst/>
                        <a:latin typeface="Calibri" charset="0"/>
                        <a:ea typeface="宋体" charset="0"/>
                        <a:cs typeface="Times New Roman" charset="0"/>
                      </a:endParaRPr>
                    </a:p>
                  </a:txBody>
                  <a:tcPr marL="51435" marR="51435" marT="0" marB="0">
                    <a:lnL>
                      <a:noFill/>
                    </a:lnL>
                    <a:lnR>
                      <a:noFill/>
                    </a:lnR>
                    <a:lnT>
                      <a:noFill/>
                    </a:lnT>
                    <a:lnB>
                      <a:noFill/>
                    </a:lnB>
                    <a:solidFill>
                      <a:srgbClr val="FFFFFF"/>
                    </a:solidFill>
                  </a:tcPr>
                </a:tc>
                <a:tc>
                  <a:txBody>
                    <a:bodyPr/>
                    <a:lstStyle/>
                    <a:p>
                      <a:pPr marL="73660" algn="ctr">
                        <a:spcBef>
                          <a:spcPts val="20"/>
                        </a:spcBef>
                        <a:spcAft>
                          <a:spcPts val="0"/>
                        </a:spcAft>
                      </a:pPr>
                      <a:r>
                        <a:rPr lang="zh-CN" sz="1100" kern="100">
                          <a:effectLst/>
                          <a:latin typeface="Calibri" charset="0"/>
                          <a:ea typeface="宋体" charset="0"/>
                          <a:cs typeface="Times New Roman" charset="0"/>
                        </a:rPr>
                        <a:t>大于</a:t>
                      </a:r>
                    </a:p>
                  </a:txBody>
                  <a:tcPr marL="51435" marR="51435" marT="0" marB="0">
                    <a:lnL>
                      <a:noFill/>
                    </a:lnL>
                    <a:lnR>
                      <a:noFill/>
                    </a:lnR>
                    <a:lnT>
                      <a:noFill/>
                    </a:lnT>
                    <a:lnB>
                      <a:noFill/>
                    </a:lnB>
                    <a:solidFill>
                      <a:srgbClr val="FFFFFF"/>
                    </a:solidFill>
                  </a:tcPr>
                </a:tc>
                <a:extLst>
                  <a:ext uri="{0D108BD9-81ED-4DB2-BD59-A6C34878D82A}">
                    <a16:rowId xmlns:a16="http://schemas.microsoft.com/office/drawing/2014/main" val="10004"/>
                  </a:ext>
                </a:extLst>
              </a:tr>
              <a:tr h="239814">
                <a:tc>
                  <a:txBody>
                    <a:bodyPr/>
                    <a:lstStyle/>
                    <a:p>
                      <a:pPr marL="208280" marR="195580" algn="ctr">
                        <a:spcBef>
                          <a:spcPts val="15"/>
                        </a:spcBef>
                        <a:spcAft>
                          <a:spcPts val="0"/>
                        </a:spcAft>
                      </a:pPr>
                      <a:r>
                        <a:rPr lang="en-US" sz="1100" i="1" kern="100">
                          <a:effectLst/>
                          <a:latin typeface="Arial" charset="0"/>
                          <a:ea typeface="Arial" charset="0"/>
                          <a:cs typeface="Times New Roman" charset="0"/>
                        </a:rPr>
                        <a:t>==</a:t>
                      </a:r>
                      <a:endParaRPr lang="zh-CN" sz="1100" kern="100">
                        <a:effectLst/>
                        <a:latin typeface="Calibri" charset="0"/>
                        <a:ea typeface="宋体" charset="0"/>
                        <a:cs typeface="Times New Roman" charset="0"/>
                      </a:endParaRPr>
                    </a:p>
                  </a:txBody>
                  <a:tcPr marL="51435" marR="51435" marT="0" marB="0">
                    <a:lnL>
                      <a:noFill/>
                    </a:lnL>
                    <a:lnR>
                      <a:noFill/>
                    </a:lnR>
                    <a:lnT>
                      <a:noFill/>
                    </a:lnT>
                    <a:lnB>
                      <a:noFill/>
                    </a:lnB>
                    <a:solidFill>
                      <a:srgbClr val="FFFFFF"/>
                    </a:solidFill>
                  </a:tcPr>
                </a:tc>
                <a:tc>
                  <a:txBody>
                    <a:bodyPr/>
                    <a:lstStyle/>
                    <a:p>
                      <a:pPr marL="382270" marR="369570" algn="ctr">
                        <a:lnSpc>
                          <a:spcPts val="1180"/>
                        </a:lnSpc>
                        <a:spcAft>
                          <a:spcPts val="0"/>
                        </a:spcAft>
                      </a:pPr>
                      <a:r>
                        <a:rPr lang="en-US" sz="1100" i="1" kern="100">
                          <a:effectLst/>
                          <a:latin typeface="Arial" charset="0"/>
                          <a:ea typeface="Arial" charset="0"/>
                          <a:cs typeface="Times New Roman" charset="0"/>
                        </a:rPr>
                        <a:t>=</a:t>
                      </a:r>
                      <a:endParaRPr lang="zh-CN" sz="1100" kern="100">
                        <a:effectLst/>
                        <a:latin typeface="Calibri" charset="0"/>
                        <a:ea typeface="宋体" charset="0"/>
                        <a:cs typeface="Times New Roman" charset="0"/>
                      </a:endParaRPr>
                    </a:p>
                  </a:txBody>
                  <a:tcPr marL="51435" marR="51435" marT="0" marB="0">
                    <a:lnL>
                      <a:noFill/>
                    </a:lnL>
                    <a:lnR>
                      <a:noFill/>
                    </a:lnR>
                    <a:lnT>
                      <a:noFill/>
                    </a:lnT>
                    <a:lnB>
                      <a:noFill/>
                    </a:lnB>
                    <a:solidFill>
                      <a:srgbClr val="FFFFFF"/>
                    </a:solidFill>
                  </a:tcPr>
                </a:tc>
                <a:tc>
                  <a:txBody>
                    <a:bodyPr/>
                    <a:lstStyle/>
                    <a:p>
                      <a:pPr marL="73660" algn="ctr">
                        <a:spcBef>
                          <a:spcPts val="20"/>
                        </a:spcBef>
                        <a:spcAft>
                          <a:spcPts val="0"/>
                        </a:spcAft>
                      </a:pPr>
                      <a:r>
                        <a:rPr lang="zh-CN" sz="1100" kern="100">
                          <a:effectLst/>
                          <a:latin typeface="Calibri" charset="0"/>
                          <a:ea typeface="宋体" charset="0"/>
                          <a:cs typeface="Times New Roman" charset="0"/>
                        </a:rPr>
                        <a:t>等于</a:t>
                      </a:r>
                    </a:p>
                  </a:txBody>
                  <a:tcPr marL="51435" marR="51435" marT="0" marB="0">
                    <a:lnL>
                      <a:noFill/>
                    </a:lnL>
                    <a:lnR>
                      <a:noFill/>
                    </a:lnR>
                    <a:lnT>
                      <a:noFill/>
                    </a:lnT>
                    <a:lnB>
                      <a:noFill/>
                    </a:lnB>
                    <a:solidFill>
                      <a:srgbClr val="FFFFFF"/>
                    </a:solidFill>
                  </a:tcPr>
                </a:tc>
                <a:extLst>
                  <a:ext uri="{0D108BD9-81ED-4DB2-BD59-A6C34878D82A}">
                    <a16:rowId xmlns:a16="http://schemas.microsoft.com/office/drawing/2014/main" val="10005"/>
                  </a:ext>
                </a:extLst>
              </a:tr>
              <a:tr h="239814">
                <a:tc>
                  <a:txBody>
                    <a:bodyPr/>
                    <a:lstStyle/>
                    <a:p>
                      <a:pPr marL="208280" marR="195580" algn="ctr">
                        <a:spcBef>
                          <a:spcPts val="15"/>
                        </a:spcBef>
                        <a:spcAft>
                          <a:spcPts val="0"/>
                        </a:spcAft>
                      </a:pPr>
                      <a:r>
                        <a:rPr lang="en-US" sz="1100" kern="100">
                          <a:effectLst/>
                          <a:latin typeface="Arial" charset="0"/>
                          <a:ea typeface="Arial" charset="0"/>
                          <a:cs typeface="Times New Roman" charset="0"/>
                        </a:rPr>
                        <a:t>!</a:t>
                      </a:r>
                      <a:r>
                        <a:rPr lang="en-US" sz="1100" i="1" kern="100">
                          <a:effectLst/>
                          <a:latin typeface="Arial" charset="0"/>
                          <a:ea typeface="Arial" charset="0"/>
                          <a:cs typeface="Times New Roman" charset="0"/>
                        </a:rPr>
                        <a:t>=</a:t>
                      </a:r>
                      <a:endParaRPr lang="zh-CN" sz="1100" kern="100">
                        <a:effectLst/>
                        <a:latin typeface="Calibri" charset="0"/>
                        <a:ea typeface="宋体" charset="0"/>
                        <a:cs typeface="Times New Roman" charset="0"/>
                      </a:endParaRPr>
                    </a:p>
                  </a:txBody>
                  <a:tcPr marL="51435" marR="51435" marT="0" marB="0">
                    <a:lnL>
                      <a:noFill/>
                    </a:lnL>
                    <a:lnR>
                      <a:noFill/>
                    </a:lnR>
                    <a:lnT>
                      <a:noFill/>
                    </a:lnT>
                    <a:lnB w="19050" cap="flat" cmpd="sng" algn="ctr">
                      <a:solidFill>
                        <a:srgbClr val="000000"/>
                      </a:solidFill>
                      <a:prstDash val="solid"/>
                      <a:round/>
                      <a:headEnd type="none" w="med" len="med"/>
                      <a:tailEnd type="none" w="med" len="med"/>
                    </a:lnB>
                    <a:solidFill>
                      <a:srgbClr val="FFFFFF"/>
                    </a:solidFill>
                  </a:tcPr>
                </a:tc>
                <a:tc>
                  <a:txBody>
                    <a:bodyPr/>
                    <a:lstStyle/>
                    <a:p>
                      <a:endParaRPr lang="zh-CN" sz="1000"/>
                    </a:p>
                  </a:txBody>
                  <a:tcPr marL="51435" marR="51435" marT="0" marB="0">
                    <a:lnL>
                      <a:noFill/>
                    </a:lnL>
                    <a:lnR>
                      <a:noFill/>
                    </a:lnR>
                    <a:lnT>
                      <a:noFill/>
                    </a:lnT>
                    <a:lnB w="19050" cap="flat" cmpd="sng" algn="ctr">
                      <a:solidFill>
                        <a:srgbClr val="000000"/>
                      </a:solidFill>
                      <a:prstDash val="solid"/>
                      <a:round/>
                      <a:headEnd type="none" w="med" len="med"/>
                      <a:tailEnd type="none" w="med" len="med"/>
                    </a:lnB>
                    <a:blipFill rotWithShape="0">
                      <a:blip r:embed="rId2"/>
                      <a:stretch>
                        <a:fillRect l="-132270" t="-647170" r="-149291" b="-1887"/>
                      </a:stretch>
                    </a:blipFill>
                  </a:tcPr>
                </a:tc>
                <a:tc>
                  <a:txBody>
                    <a:bodyPr/>
                    <a:lstStyle/>
                    <a:p>
                      <a:pPr marL="73660" algn="ctr">
                        <a:spcBef>
                          <a:spcPts val="20"/>
                        </a:spcBef>
                        <a:spcAft>
                          <a:spcPts val="0"/>
                        </a:spcAft>
                      </a:pPr>
                      <a:r>
                        <a:rPr lang="zh-CN" sz="1100" kern="100" dirty="0">
                          <a:effectLst/>
                          <a:latin typeface="Calibri" charset="0"/>
                          <a:ea typeface="宋体" charset="0"/>
                          <a:cs typeface="Times New Roman" charset="0"/>
                        </a:rPr>
                        <a:t>不等于</a:t>
                      </a:r>
                    </a:p>
                  </a:txBody>
                  <a:tcPr marL="51435" marR="51435" marT="0" marB="0">
                    <a:lnL>
                      <a:noFill/>
                    </a:lnL>
                    <a:lnR>
                      <a:noFill/>
                    </a:lnR>
                    <a:lnT>
                      <a:noFill/>
                    </a:lnT>
                    <a:lnB w="19050" cap="flat" cmpd="sng" algn="ctr">
                      <a:solidFill>
                        <a:srgbClr val="000000"/>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3657141501"/>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程序的分支结构</a:t>
            </a:r>
          </a:p>
        </p:txBody>
      </p:sp>
      <p:sp>
        <p:nvSpPr>
          <p:cNvPr id="3" name="TextBox 2"/>
          <p:cNvSpPr txBox="1">
            <a:spLocks noChangeArrowheads="1"/>
          </p:cNvSpPr>
          <p:nvPr/>
        </p:nvSpPr>
        <p:spPr bwMode="auto">
          <a:xfrm>
            <a:off x="755576" y="771550"/>
            <a:ext cx="3159839"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单分支结构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if</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4" name="矩形 1">
            <a:extLst>
              <a:ext uri="{FF2B5EF4-FFF2-40B4-BE49-F238E27FC236}">
                <a16:creationId xmlns:a16="http://schemas.microsoft.com/office/drawing/2014/main" id="{B0E1515E-D82F-49B6-9FF9-8345039A7E6D}"/>
              </a:ext>
            </a:extLst>
          </p:cNvPr>
          <p:cNvSpPr>
            <a:spLocks noChangeArrowheads="1"/>
          </p:cNvSpPr>
          <p:nvPr/>
        </p:nvSpPr>
        <p:spPr bwMode="auto">
          <a:xfrm>
            <a:off x="506958" y="1175361"/>
            <a:ext cx="4626048"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987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zh-CN" sz="1800" b="1" dirty="0">
                <a:latin typeface="微软雅黑" panose="020B0503020204020204" pitchFamily="34" charset="-122"/>
                <a:ea typeface="微软雅黑" panose="020B0503020204020204" pitchFamily="34" charset="-122"/>
                <a:cs typeface="Times New Roman" panose="02020603050405020304" pitchFamily="18" charset="0"/>
              </a:rPr>
              <a:t>微实例</a:t>
            </a:r>
            <a:r>
              <a:rPr lang="en-US" altLang="zh-CN" sz="1800" b="1" dirty="0">
                <a:latin typeface="微软雅黑" panose="020B0503020204020204" pitchFamily="34" charset="-122"/>
                <a:ea typeface="微软雅黑" panose="020B0503020204020204" pitchFamily="34" charset="-122"/>
                <a:cs typeface="Times New Roman" panose="02020603050405020304" pitchFamily="18" charset="0"/>
              </a:rPr>
              <a:t>4.4</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PM 2.5</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空气质量提醒（</a:t>
            </a: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a:t>
            </a:r>
          </a:p>
        </p:txBody>
      </p:sp>
      <p:sp>
        <p:nvSpPr>
          <p:cNvPr id="5" name="矩形 3">
            <a:extLst>
              <a:ext uri="{FF2B5EF4-FFF2-40B4-BE49-F238E27FC236}">
                <a16:creationId xmlns:a16="http://schemas.microsoft.com/office/drawing/2014/main" id="{472DDE73-5934-4DB0-81F3-BF6D399D2D2D}"/>
              </a:ext>
            </a:extLst>
          </p:cNvPr>
          <p:cNvSpPr>
            <a:spLocks noChangeArrowheads="1"/>
          </p:cNvSpPr>
          <p:nvPr/>
        </p:nvSpPr>
        <p:spPr bwMode="auto">
          <a:xfrm>
            <a:off x="457200" y="2173908"/>
            <a:ext cx="4449438" cy="19620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9875">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zh-CN" sz="1350" dirty="0">
                <a:latin typeface="微软雅黑" panose="020B0503020204020204" pitchFamily="34" charset="-122"/>
                <a:ea typeface="微软雅黑" panose="020B0503020204020204" pitchFamily="34" charset="-122"/>
                <a:cs typeface="Times New Roman" panose="02020603050405020304" pitchFamily="18" charset="0"/>
              </a:rPr>
              <a:t>输入：接收外部输入</a:t>
            </a:r>
            <a:r>
              <a:rPr lang="en-US" altLang="zh-CN" sz="1350" dirty="0">
                <a:latin typeface="微软雅黑" panose="020B0503020204020204" pitchFamily="34" charset="-122"/>
                <a:ea typeface="微软雅黑" panose="020B0503020204020204" pitchFamily="34" charset="-122"/>
                <a:cs typeface="Times New Roman" panose="02020603050405020304" pitchFamily="18" charset="0"/>
              </a:rPr>
              <a:t>PM2.5</a:t>
            </a:r>
            <a:r>
              <a:rPr lang="zh-CN" altLang="zh-CN" sz="1350" dirty="0">
                <a:latin typeface="微软雅黑" panose="020B0503020204020204" pitchFamily="34" charset="-122"/>
                <a:ea typeface="微软雅黑" panose="020B0503020204020204" pitchFamily="34" charset="-122"/>
                <a:cs typeface="Times New Roman" panose="02020603050405020304" pitchFamily="18" charset="0"/>
              </a:rPr>
              <a:t>值</a:t>
            </a:r>
            <a:endParaRPr lang="zh-CN" altLang="zh-CN" sz="105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ct val="0"/>
              </a:spcBef>
              <a:buFontTx/>
              <a:buNone/>
            </a:pPr>
            <a:r>
              <a:rPr lang="zh-CN" altLang="zh-CN" sz="1350" dirty="0">
                <a:latin typeface="微软雅黑" panose="020B0503020204020204" pitchFamily="34" charset="-122"/>
                <a:ea typeface="微软雅黑" panose="020B0503020204020204" pitchFamily="34" charset="-122"/>
                <a:cs typeface="Times New Roman" panose="02020603050405020304" pitchFamily="18" charset="0"/>
              </a:rPr>
              <a:t>处理：</a:t>
            </a:r>
            <a:endParaRPr lang="zh-CN" altLang="zh-CN" sz="1050" dirty="0">
              <a:latin typeface="微软雅黑" panose="020B0503020204020204" pitchFamily="34" charset="-122"/>
              <a:ea typeface="微软雅黑" panose="020B0503020204020204" pitchFamily="34" charset="-122"/>
              <a:cs typeface="Times New Roman" panose="02020603050405020304" pitchFamily="18" charset="0"/>
            </a:endParaRPr>
          </a:p>
          <a:p>
            <a:pPr algn="just">
              <a:lnSpc>
                <a:spcPct val="150000"/>
              </a:lnSpc>
              <a:spcBef>
                <a:spcPct val="0"/>
              </a:spcBef>
              <a:buFontTx/>
              <a:buNone/>
            </a:pPr>
            <a:r>
              <a:rPr lang="en-US" altLang="zh-CN" sz="1350" dirty="0">
                <a:latin typeface="微软雅黑" panose="020B0503020204020204" pitchFamily="34" charset="-122"/>
                <a:ea typeface="微软雅黑" panose="020B0503020204020204" pitchFamily="34" charset="-122"/>
                <a:cs typeface="Times New Roman" panose="02020603050405020304" pitchFamily="18" charset="0"/>
              </a:rPr>
              <a:t>if PM2.5</a:t>
            </a:r>
            <a:r>
              <a:rPr lang="zh-CN" altLang="zh-CN" sz="1350" dirty="0">
                <a:latin typeface="微软雅黑" panose="020B0503020204020204" pitchFamily="34" charset="-122"/>
                <a:ea typeface="微软雅黑" panose="020B0503020204020204" pitchFamily="34" charset="-122"/>
                <a:cs typeface="Times New Roman" panose="02020603050405020304" pitchFamily="18" charset="0"/>
              </a:rPr>
              <a:t>值</a:t>
            </a:r>
            <a:r>
              <a:rPr lang="en-US" altLang="zh-CN" sz="1350" dirty="0">
                <a:latin typeface="微软雅黑" panose="020B0503020204020204" pitchFamily="34" charset="-122"/>
                <a:ea typeface="微软雅黑" panose="020B0503020204020204" pitchFamily="34" charset="-122"/>
                <a:cs typeface="Times New Roman" panose="02020603050405020304" pitchFamily="18" charset="0"/>
              </a:rPr>
              <a:t> &gt;= 75</a:t>
            </a:r>
            <a:r>
              <a:rPr lang="zh-CN" altLang="zh-CN" sz="1350" dirty="0">
                <a:latin typeface="微软雅黑" panose="020B0503020204020204" pitchFamily="34" charset="-122"/>
                <a:ea typeface="微软雅黑" panose="020B0503020204020204" pitchFamily="34" charset="-122"/>
              </a:rPr>
              <a:t>，打印空气污染警告</a:t>
            </a:r>
            <a:endParaRPr lang="zh-CN" altLang="zh-CN" sz="1050" dirty="0">
              <a:latin typeface="微软雅黑" panose="020B0503020204020204" pitchFamily="34" charset="-122"/>
              <a:ea typeface="微软雅黑" panose="020B0503020204020204" pitchFamily="34" charset="-122"/>
            </a:endParaRPr>
          </a:p>
          <a:p>
            <a:pPr algn="just">
              <a:lnSpc>
                <a:spcPct val="150000"/>
              </a:lnSpc>
              <a:spcBef>
                <a:spcPct val="0"/>
              </a:spcBef>
              <a:buFontTx/>
              <a:buNone/>
            </a:pPr>
            <a:r>
              <a:rPr lang="en-US" altLang="zh-CN" sz="1350" dirty="0">
                <a:latin typeface="微软雅黑" panose="020B0503020204020204" pitchFamily="34" charset="-122"/>
                <a:ea typeface="微软雅黑" panose="020B0503020204020204" pitchFamily="34" charset="-122"/>
              </a:rPr>
              <a:t>if 35 &lt;= PM2.5</a:t>
            </a:r>
            <a:r>
              <a:rPr lang="zh-CN" altLang="zh-CN" sz="1350" dirty="0">
                <a:latin typeface="微软雅黑" panose="020B0503020204020204" pitchFamily="34" charset="-122"/>
                <a:ea typeface="微软雅黑" panose="020B0503020204020204" pitchFamily="34" charset="-122"/>
              </a:rPr>
              <a:t>值</a:t>
            </a:r>
            <a:r>
              <a:rPr lang="en-US" altLang="zh-CN" sz="1350" dirty="0">
                <a:latin typeface="微软雅黑" panose="020B0503020204020204" pitchFamily="34" charset="-122"/>
                <a:ea typeface="微软雅黑" panose="020B0503020204020204" pitchFamily="34" charset="-122"/>
              </a:rPr>
              <a:t> &lt; 75</a:t>
            </a:r>
            <a:r>
              <a:rPr lang="zh-CN" altLang="zh-CN" sz="1350" dirty="0">
                <a:latin typeface="微软雅黑" panose="020B0503020204020204" pitchFamily="34" charset="-122"/>
                <a:ea typeface="微软雅黑" panose="020B0503020204020204" pitchFamily="34" charset="-122"/>
              </a:rPr>
              <a:t>，打印空气污染警告</a:t>
            </a:r>
            <a:endParaRPr lang="zh-CN" altLang="zh-CN" sz="1050" dirty="0">
              <a:latin typeface="微软雅黑" panose="020B0503020204020204" pitchFamily="34" charset="-122"/>
              <a:ea typeface="微软雅黑" panose="020B0503020204020204" pitchFamily="34" charset="-122"/>
            </a:endParaRPr>
          </a:p>
          <a:p>
            <a:pPr algn="just">
              <a:lnSpc>
                <a:spcPct val="150000"/>
              </a:lnSpc>
              <a:spcBef>
                <a:spcPct val="0"/>
              </a:spcBef>
              <a:buFontTx/>
              <a:buNone/>
            </a:pPr>
            <a:r>
              <a:rPr lang="en-US" altLang="zh-CN" sz="1350" dirty="0">
                <a:latin typeface="微软雅黑" panose="020B0503020204020204" pitchFamily="34" charset="-122"/>
                <a:ea typeface="微软雅黑" panose="020B0503020204020204" pitchFamily="34" charset="-122"/>
              </a:rPr>
              <a:t>if PM2.5</a:t>
            </a:r>
            <a:r>
              <a:rPr lang="zh-CN" altLang="zh-CN" sz="1350" dirty="0">
                <a:latin typeface="微软雅黑" panose="020B0503020204020204" pitchFamily="34" charset="-122"/>
                <a:ea typeface="微软雅黑" panose="020B0503020204020204" pitchFamily="34" charset="-122"/>
              </a:rPr>
              <a:t>值</a:t>
            </a:r>
            <a:r>
              <a:rPr lang="en-US" altLang="zh-CN" sz="1350" dirty="0">
                <a:latin typeface="微软雅黑" panose="020B0503020204020204" pitchFamily="34" charset="-122"/>
                <a:ea typeface="微软雅黑" panose="020B0503020204020204" pitchFamily="34" charset="-122"/>
              </a:rPr>
              <a:t> &lt; 35</a:t>
            </a:r>
            <a:r>
              <a:rPr lang="zh-CN" altLang="zh-CN" sz="1350" dirty="0">
                <a:latin typeface="微软雅黑" panose="020B0503020204020204" pitchFamily="34" charset="-122"/>
                <a:ea typeface="微软雅黑" panose="020B0503020204020204" pitchFamily="34" charset="-122"/>
              </a:rPr>
              <a:t>，打印空气质量优，建议户外运动</a:t>
            </a:r>
            <a:endParaRPr lang="zh-CN" altLang="zh-CN" sz="1050" dirty="0">
              <a:latin typeface="微软雅黑" panose="020B0503020204020204" pitchFamily="34" charset="-122"/>
              <a:ea typeface="微软雅黑" panose="020B0503020204020204" pitchFamily="34" charset="-122"/>
            </a:endParaRPr>
          </a:p>
          <a:p>
            <a:pPr algn="just">
              <a:lnSpc>
                <a:spcPct val="150000"/>
              </a:lnSpc>
              <a:spcBef>
                <a:spcPct val="0"/>
              </a:spcBef>
              <a:buFontTx/>
              <a:buNone/>
            </a:pPr>
            <a:r>
              <a:rPr lang="zh-CN" altLang="zh-CN" sz="1350" dirty="0">
                <a:latin typeface="微软雅黑" panose="020B0503020204020204" pitchFamily="34" charset="-122"/>
                <a:ea typeface="微软雅黑" panose="020B0503020204020204" pitchFamily="34" charset="-122"/>
              </a:rPr>
              <a:t>输出：打印空气质量提醒</a:t>
            </a:r>
            <a:r>
              <a:rPr lang="en-US" altLang="zh-CN" sz="1350" dirty="0">
                <a:latin typeface="Calibri" panose="020F0502020204030204" pitchFamily="34" charset="0"/>
                <a:cs typeface="Times New Roman" panose="02020603050405020304" pitchFamily="18" charset="0"/>
              </a:rPr>
              <a:t> </a:t>
            </a:r>
            <a:endParaRPr lang="zh-CN" altLang="zh-CN" sz="1050" dirty="0">
              <a:latin typeface="Calibri" panose="020F0502020204030204" pitchFamily="34" charset="0"/>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D58F7010-C200-4B6F-84B1-C17668F18A46}"/>
              </a:ext>
            </a:extLst>
          </p:cNvPr>
          <p:cNvGraphicFramePr>
            <a:graphicFrameLocks noGrp="1"/>
          </p:cNvGraphicFramePr>
          <p:nvPr>
            <p:extLst>
              <p:ext uri="{D42A27DB-BD31-4B8C-83A1-F6EECF244321}">
                <p14:modId xmlns:p14="http://schemas.microsoft.com/office/powerpoint/2010/main" val="1577665646"/>
              </p:ext>
            </p:extLst>
          </p:nvPr>
        </p:nvGraphicFramePr>
        <p:xfrm>
          <a:off x="5016399" y="2061356"/>
          <a:ext cx="3705603" cy="2187179"/>
        </p:xfrm>
        <a:graphic>
          <a:graphicData uri="http://schemas.openxmlformats.org/drawingml/2006/table">
            <a:tbl>
              <a:tblPr/>
              <a:tblGrid>
                <a:gridCol w="294096">
                  <a:extLst>
                    <a:ext uri="{9D8B030D-6E8A-4147-A177-3AD203B41FA5}">
                      <a16:colId xmlns:a16="http://schemas.microsoft.com/office/drawing/2014/main" val="2741812664"/>
                    </a:ext>
                  </a:extLst>
                </a:gridCol>
                <a:gridCol w="910607">
                  <a:extLst>
                    <a:ext uri="{9D8B030D-6E8A-4147-A177-3AD203B41FA5}">
                      <a16:colId xmlns:a16="http://schemas.microsoft.com/office/drawing/2014/main" val="3739116817"/>
                    </a:ext>
                  </a:extLst>
                </a:gridCol>
                <a:gridCol w="2037972">
                  <a:extLst>
                    <a:ext uri="{9D8B030D-6E8A-4147-A177-3AD203B41FA5}">
                      <a16:colId xmlns:a16="http://schemas.microsoft.com/office/drawing/2014/main" val="3648903623"/>
                    </a:ext>
                  </a:extLst>
                </a:gridCol>
                <a:gridCol w="462928">
                  <a:extLst>
                    <a:ext uri="{9D8B030D-6E8A-4147-A177-3AD203B41FA5}">
                      <a16:colId xmlns:a16="http://schemas.microsoft.com/office/drawing/2014/main" val="3028376835"/>
                    </a:ext>
                  </a:extLst>
                </a:gridCol>
              </a:tblGrid>
              <a:tr h="244079">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1800"/>
                        </a:lnSpc>
                        <a:spcBef>
                          <a:spcPts val="600"/>
                        </a:spcBef>
                        <a:spcAft>
                          <a:spcPts val="600"/>
                        </a:spcAft>
                        <a:buClrTx/>
                        <a:buSzTx/>
                        <a:buFontTx/>
                        <a:buNone/>
                        <a:tabLst/>
                      </a:pPr>
                      <a:r>
                        <a:rPr kumimoji="0" lang="zh-CN" altLang="zh-CN" sz="12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微实例</a:t>
                      </a:r>
                      <a:r>
                        <a:rPr kumimoji="0" lang="en-US" altLang="zh-CN" sz="12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4.4</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1800"/>
                        </a:lnSpc>
                        <a:spcBef>
                          <a:spcPts val="600"/>
                        </a:spcBef>
                        <a:spcAft>
                          <a:spcPts val="600"/>
                        </a:spcAft>
                        <a:buClrTx/>
                        <a:buSzTx/>
                        <a:buFontTx/>
                        <a:buNone/>
                        <a:tabLst/>
                      </a:pPr>
                      <a:r>
                        <a:rPr kumimoji="0" lang="en-US" altLang="zh-CN" sz="1200" b="0" i="0" u="none" strike="noStrike" cap="none" normalizeH="0" baseline="0" dirty="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m4.4PM25Warning.py</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1800"/>
                        </a:lnSpc>
                        <a:spcBef>
                          <a:spcPts val="600"/>
                        </a:spcBef>
                        <a:spcAft>
                          <a:spcPts val="600"/>
                        </a:spcAft>
                        <a:buClrTx/>
                        <a:buSzTx/>
                        <a:buFontTx/>
                        <a:buNone/>
                        <a:tabLst/>
                      </a:pPr>
                      <a:r>
                        <a:rPr kumimoji="0" lang="en-US" altLang="zh-CN" sz="12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341330219"/>
                  </a:ext>
                </a:extLst>
              </a:tr>
              <a:tr h="5953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9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9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730571262"/>
                  </a:ext>
                </a:extLst>
              </a:tr>
              <a:tr h="167520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7</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PM = </a:t>
                      </a:r>
                      <a:r>
                        <a:rPr kumimoji="0" lang="en-US" altLang="zh-CN" sz="11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eval</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(input("</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PM2.5</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数值</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if 0&lt;= PM &lt; 35:</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空气优质，快去户外运动</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if 35 &lt;= PM &lt;75:</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空气良好，适度户外活动！</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if 75 &lt;= PM:</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空气污染，请小心！</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90659780"/>
                  </a:ext>
                </a:extLst>
              </a:tr>
              <a:tr h="952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9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9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928189616"/>
                  </a:ext>
                </a:extLst>
              </a:tr>
            </a:tbl>
          </a:graphicData>
        </a:graphic>
      </p:graphicFrame>
    </p:spTree>
    <p:extLst>
      <p:ext uri="{BB962C8B-B14F-4D97-AF65-F5344CB8AC3E}">
        <p14:creationId xmlns:p14="http://schemas.microsoft.com/office/powerpoint/2010/main" val="4290554987"/>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3" name="TextBox 2"/>
          <p:cNvSpPr txBox="1">
            <a:spLocks noChangeArrowheads="1"/>
          </p:cNvSpPr>
          <p:nvPr/>
        </p:nvSpPr>
        <p:spPr bwMode="auto">
          <a:xfrm>
            <a:off x="755576" y="771550"/>
            <a:ext cx="4001480"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二分支结构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if-else</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4" name="矩形 3">
            <a:extLst>
              <a:ext uri="{FF2B5EF4-FFF2-40B4-BE49-F238E27FC236}">
                <a16:creationId xmlns:a16="http://schemas.microsoft.com/office/drawing/2014/main" id="{A7FB1FF5-F49B-42BF-B689-6C96818D00B6}"/>
              </a:ext>
            </a:extLst>
          </p:cNvPr>
          <p:cNvSpPr/>
          <p:nvPr/>
        </p:nvSpPr>
        <p:spPr>
          <a:xfrm>
            <a:off x="768105" y="1238617"/>
            <a:ext cx="7062788" cy="1938992"/>
          </a:xfrm>
          <a:prstGeom prst="rect">
            <a:avLst/>
          </a:prstGeom>
        </p:spPr>
        <p:txBody>
          <a:bodyPr>
            <a:spAutoFit/>
          </a:bodyPr>
          <a:lstStyle>
            <a:lvl1pPr indent="269875">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lnSpc>
                <a:spcPct val="150000"/>
              </a:lnSpc>
              <a:defRPr/>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Python</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中</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if-else</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语句用来形成二分支结构，语法格式如下：</a:t>
            </a:r>
          </a:p>
          <a:p>
            <a:pPr lvl="7" indent="-2889250" algn="just">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if  &lt;</a:t>
            </a:r>
            <a:r>
              <a:rPr lang="zh-CN" altLang="zh-CN" sz="1600" b="1" dirty="0">
                <a:solidFill>
                  <a:srgbClr val="663300"/>
                </a:solidFill>
                <a:latin typeface="微软雅黑" panose="020B0503020204020204" pitchFamily="34" charset="-122"/>
                <a:ea typeface="微软雅黑" panose="020B0503020204020204" pitchFamily="34" charset="-122"/>
                <a:cs typeface="Courier New" panose="02070309020205020404" pitchFamily="49" charset="0"/>
              </a:rPr>
              <a:t>条件</a:t>
            </a:r>
            <a:r>
              <a:rPr lang="en-US"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&gt;:</a:t>
            </a:r>
            <a:endParaRPr lang="zh-CN"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lvl="7" indent="-2889250" algn="just">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   &lt;</a:t>
            </a:r>
            <a:r>
              <a:rPr lang="zh-CN" altLang="zh-CN" sz="1600" b="1" dirty="0">
                <a:solidFill>
                  <a:srgbClr val="663300"/>
                </a:solidFill>
                <a:latin typeface="微软雅黑" panose="020B0503020204020204" pitchFamily="34" charset="-122"/>
                <a:ea typeface="微软雅黑" panose="020B0503020204020204" pitchFamily="34" charset="-122"/>
                <a:cs typeface="Courier New" panose="02070309020205020404" pitchFamily="49" charset="0"/>
              </a:rPr>
              <a:t>语句块</a:t>
            </a:r>
            <a:r>
              <a:rPr lang="en-US"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1&gt;</a:t>
            </a:r>
            <a:endParaRPr lang="zh-CN"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lvl="7" indent="-2889250" algn="just">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else:</a:t>
            </a:r>
            <a:endParaRPr lang="zh-CN"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lvl="7" indent="-2889250" algn="just">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    &lt;</a:t>
            </a:r>
            <a:r>
              <a:rPr lang="zh-CN" altLang="zh-CN" sz="1600" b="1" dirty="0">
                <a:solidFill>
                  <a:srgbClr val="663300"/>
                </a:solidFill>
                <a:latin typeface="微软雅黑" panose="020B0503020204020204" pitchFamily="34" charset="-122"/>
                <a:ea typeface="微软雅黑" panose="020B0503020204020204" pitchFamily="34" charset="-122"/>
                <a:cs typeface="Courier New" panose="02070309020205020404" pitchFamily="49" charset="0"/>
              </a:rPr>
              <a:t>语句块</a:t>
            </a:r>
            <a:r>
              <a:rPr lang="en-US"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2&gt;</a:t>
            </a:r>
            <a:endParaRPr lang="zh-CN" altLang="zh-CN" sz="1600" b="1"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Rectangle 2">
            <a:extLst>
              <a:ext uri="{FF2B5EF4-FFF2-40B4-BE49-F238E27FC236}">
                <a16:creationId xmlns:a16="http://schemas.microsoft.com/office/drawing/2014/main" id="{AFAEE13A-84BB-4EC7-846C-CF0EDB1816B2}"/>
              </a:ext>
            </a:extLst>
          </p:cNvPr>
          <p:cNvSpPr>
            <a:spLocks noChangeArrowheads="1"/>
          </p:cNvSpPr>
          <p:nvPr/>
        </p:nvSpPr>
        <p:spPr bwMode="auto">
          <a:xfrm>
            <a:off x="3527376" y="1791878"/>
            <a:ext cx="5616624" cy="8906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182563" indent="-182563">
              <a:lnSpc>
                <a:spcPct val="150000"/>
              </a:lnSpc>
              <a:spcBef>
                <a:spcPct val="0"/>
              </a:spcBef>
            </a:pPr>
            <a:r>
              <a:rPr lang="zh-CN" altLang="zh-CN" sz="1200" dirty="0">
                <a:latin typeface="微软雅黑" panose="020B0503020204020204" pitchFamily="34" charset="-122"/>
                <a:ea typeface="微软雅黑" panose="020B0503020204020204" pitchFamily="34" charset="-122"/>
              </a:rPr>
              <a:t>&lt;语句块1&gt;是在if条件满足后执行的一个或多个语句序列</a:t>
            </a:r>
            <a:endParaRPr lang="zh-CN" altLang="en-US" sz="1200" dirty="0">
              <a:latin typeface="微软雅黑" panose="020B0503020204020204" pitchFamily="34" charset="-122"/>
              <a:ea typeface="微软雅黑" panose="020B0503020204020204" pitchFamily="34" charset="-122"/>
            </a:endParaRPr>
          </a:p>
          <a:p>
            <a:pPr marL="182563" indent="-182563">
              <a:lnSpc>
                <a:spcPct val="150000"/>
              </a:lnSpc>
              <a:spcBef>
                <a:spcPct val="0"/>
              </a:spcBef>
            </a:pPr>
            <a:r>
              <a:rPr lang="zh-CN" altLang="zh-CN" sz="1200" dirty="0">
                <a:latin typeface="微软雅黑" panose="020B0503020204020204" pitchFamily="34" charset="-122"/>
                <a:ea typeface="微软雅黑" panose="020B0503020204020204" pitchFamily="34" charset="-122"/>
              </a:rPr>
              <a:t>&lt;语句块2&gt;是if条件不满足后执行的语句序列</a:t>
            </a:r>
            <a:endParaRPr lang="zh-CN" altLang="en-US" sz="1200" dirty="0">
              <a:latin typeface="微软雅黑" panose="020B0503020204020204" pitchFamily="34" charset="-122"/>
              <a:ea typeface="微软雅黑" panose="020B0503020204020204" pitchFamily="34" charset="-122"/>
            </a:endParaRPr>
          </a:p>
          <a:p>
            <a:pPr marL="182563" indent="-182563">
              <a:lnSpc>
                <a:spcPct val="150000"/>
              </a:lnSpc>
              <a:spcBef>
                <a:spcPct val="0"/>
              </a:spcBef>
            </a:pPr>
            <a:r>
              <a:rPr lang="zh-CN" altLang="zh-CN" sz="1200" dirty="0">
                <a:latin typeface="微软雅黑" panose="020B0503020204020204" pitchFamily="34" charset="-122"/>
                <a:ea typeface="微软雅黑" panose="020B0503020204020204" pitchFamily="34" charset="-122"/>
              </a:rPr>
              <a:t>二分支语句用于区分&lt;条件&gt;的两种可能True或者False，分别形成执行路径</a:t>
            </a:r>
            <a:r>
              <a:rPr lang="zh-CN" altLang="en-US" sz="1200" dirty="0">
                <a:latin typeface="微软雅黑" panose="020B0503020204020204" pitchFamily="34" charset="-122"/>
                <a:ea typeface="微软雅黑" panose="020B0503020204020204" pitchFamily="34" charset="-122"/>
              </a:rPr>
              <a:t>。</a:t>
            </a:r>
            <a:endParaRPr lang="zh-CN" altLang="zh-CN" sz="1200" dirty="0">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F45AB19C-C564-44DD-B9F5-3B8F933DC978}"/>
              </a:ext>
            </a:extLst>
          </p:cNvPr>
          <p:cNvPicPr>
            <a:picLocks noChangeAspect="1"/>
          </p:cNvPicPr>
          <p:nvPr/>
        </p:nvPicPr>
        <p:blipFill>
          <a:blip r:embed="rId2"/>
          <a:stretch>
            <a:fillRect/>
          </a:stretch>
        </p:blipFill>
        <p:spPr>
          <a:xfrm>
            <a:off x="3779912" y="2717850"/>
            <a:ext cx="3520607" cy="794505"/>
          </a:xfrm>
          <a:prstGeom prst="rect">
            <a:avLst/>
          </a:prstGeom>
        </p:spPr>
      </p:pic>
      <p:sp>
        <p:nvSpPr>
          <p:cNvPr id="7" name="Rectangle 1">
            <a:extLst>
              <a:ext uri="{FF2B5EF4-FFF2-40B4-BE49-F238E27FC236}">
                <a16:creationId xmlns:a16="http://schemas.microsoft.com/office/drawing/2014/main" id="{A3A286DE-0497-465A-8237-DFA44A7476FA}"/>
              </a:ext>
            </a:extLst>
          </p:cNvPr>
          <p:cNvSpPr>
            <a:spLocks noChangeArrowheads="1"/>
          </p:cNvSpPr>
          <p:nvPr/>
        </p:nvSpPr>
        <p:spPr bwMode="auto">
          <a:xfrm>
            <a:off x="1043608" y="3476502"/>
            <a:ext cx="7776864"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zh-CN" altLang="zh-CN" sz="1600" dirty="0">
                <a:latin typeface="微软雅黑" panose="020B0503020204020204" pitchFamily="34" charset="-122"/>
                <a:ea typeface="微软雅黑" panose="020B0503020204020204" pitchFamily="34" charset="-122"/>
              </a:rPr>
              <a:t>二分支结构还有一种更简洁的表达方式，适合通过判断返回特定值，语法格式如下：</a:t>
            </a:r>
            <a:endParaRPr lang="en-US" altLang="zh-CN" sz="1600" dirty="0">
              <a:latin typeface="微软雅黑" panose="020B0503020204020204" pitchFamily="34" charset="-122"/>
              <a:ea typeface="微软雅黑" panose="020B0503020204020204" pitchFamily="34" charset="-122"/>
            </a:endParaRPr>
          </a:p>
          <a:p>
            <a:pPr>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rPr>
              <a:t>&lt;</a:t>
            </a:r>
            <a:r>
              <a:rPr lang="zh-CN" altLang="en-US" sz="1600" b="1" dirty="0">
                <a:solidFill>
                  <a:srgbClr val="663300"/>
                </a:solidFill>
                <a:latin typeface="微软雅黑" panose="020B0503020204020204" pitchFamily="34" charset="-122"/>
                <a:ea typeface="微软雅黑" panose="020B0503020204020204" pitchFamily="34" charset="-122"/>
              </a:rPr>
              <a:t>表达式</a:t>
            </a:r>
            <a:r>
              <a:rPr lang="en-US" altLang="zh-CN" sz="1600" b="1" dirty="0">
                <a:solidFill>
                  <a:srgbClr val="663300"/>
                </a:solidFill>
                <a:latin typeface="微软雅黑" panose="020B0503020204020204" pitchFamily="34" charset="-122"/>
                <a:ea typeface="微软雅黑" panose="020B0503020204020204" pitchFamily="34" charset="-122"/>
              </a:rPr>
              <a:t>1&gt;  if  &lt;</a:t>
            </a:r>
            <a:r>
              <a:rPr lang="zh-CN" altLang="en-US" sz="1600" b="1" dirty="0">
                <a:solidFill>
                  <a:srgbClr val="663300"/>
                </a:solidFill>
                <a:latin typeface="微软雅黑" panose="020B0503020204020204" pitchFamily="34" charset="-122"/>
                <a:ea typeface="微软雅黑" panose="020B0503020204020204" pitchFamily="34" charset="-122"/>
              </a:rPr>
              <a:t>条件</a:t>
            </a:r>
            <a:r>
              <a:rPr lang="en-US" altLang="zh-CN" sz="1600" b="1" dirty="0">
                <a:solidFill>
                  <a:srgbClr val="663300"/>
                </a:solidFill>
                <a:latin typeface="微软雅黑" panose="020B0503020204020204" pitchFamily="34" charset="-122"/>
                <a:ea typeface="微软雅黑" panose="020B0503020204020204" pitchFamily="34" charset="-122"/>
              </a:rPr>
              <a:t>&gt; else &lt;</a:t>
            </a:r>
            <a:r>
              <a:rPr lang="zh-CN" altLang="en-US" sz="1600" b="1" dirty="0">
                <a:solidFill>
                  <a:srgbClr val="663300"/>
                </a:solidFill>
                <a:latin typeface="微软雅黑" panose="020B0503020204020204" pitchFamily="34" charset="-122"/>
                <a:ea typeface="微软雅黑" panose="020B0503020204020204" pitchFamily="34" charset="-122"/>
              </a:rPr>
              <a:t>表达式</a:t>
            </a:r>
            <a:r>
              <a:rPr lang="en-US" altLang="zh-CN" sz="1600" b="1" dirty="0">
                <a:solidFill>
                  <a:srgbClr val="663300"/>
                </a:solidFill>
                <a:latin typeface="微软雅黑" panose="020B0503020204020204" pitchFamily="34" charset="-122"/>
                <a:ea typeface="微软雅黑" panose="020B0503020204020204" pitchFamily="34" charset="-122"/>
              </a:rPr>
              <a:t>2&gt;</a:t>
            </a:r>
            <a:endParaRPr lang="zh-CN" altLang="en-US" sz="1600" b="1" dirty="0">
              <a:solidFill>
                <a:srgbClr val="663300"/>
              </a:solidFill>
              <a:latin typeface="微软雅黑" panose="020B0503020204020204" pitchFamily="34" charset="-122"/>
              <a:ea typeface="微软雅黑" panose="020B0503020204020204" pitchFamily="34" charset="-122"/>
            </a:endParaRPr>
          </a:p>
        </p:txBody>
      </p:sp>
      <p:graphicFrame>
        <p:nvGraphicFramePr>
          <p:cNvPr id="8" name="表格 7">
            <a:extLst>
              <a:ext uri="{FF2B5EF4-FFF2-40B4-BE49-F238E27FC236}">
                <a16:creationId xmlns:a16="http://schemas.microsoft.com/office/drawing/2014/main" id="{7931C400-D1EE-46DF-B574-3EF53679FE5B}"/>
              </a:ext>
            </a:extLst>
          </p:cNvPr>
          <p:cNvGraphicFramePr>
            <a:graphicFrameLocks noGrp="1"/>
          </p:cNvGraphicFramePr>
          <p:nvPr>
            <p:extLst>
              <p:ext uri="{D42A27DB-BD31-4B8C-83A1-F6EECF244321}">
                <p14:modId xmlns:p14="http://schemas.microsoft.com/office/powerpoint/2010/main" val="2711731060"/>
              </p:ext>
            </p:extLst>
          </p:nvPr>
        </p:nvGraphicFramePr>
        <p:xfrm>
          <a:off x="2915816" y="4306286"/>
          <a:ext cx="4766072" cy="719659"/>
        </p:xfrm>
        <a:graphic>
          <a:graphicData uri="http://schemas.openxmlformats.org/drawingml/2006/table">
            <a:tbl>
              <a:tblPr/>
              <a:tblGrid>
                <a:gridCol w="317897">
                  <a:extLst>
                    <a:ext uri="{9D8B030D-6E8A-4147-A177-3AD203B41FA5}">
                      <a16:colId xmlns:a16="http://schemas.microsoft.com/office/drawing/2014/main" val="3326827072"/>
                    </a:ext>
                  </a:extLst>
                </a:gridCol>
                <a:gridCol w="4448175">
                  <a:extLst>
                    <a:ext uri="{9D8B030D-6E8A-4147-A177-3AD203B41FA5}">
                      <a16:colId xmlns:a16="http://schemas.microsoft.com/office/drawing/2014/main" val="3732549140"/>
                    </a:ext>
                  </a:extLst>
                </a:gridCol>
              </a:tblGrid>
              <a:tr h="6807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8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884411561"/>
                  </a:ext>
                </a:extLst>
              </a:tr>
              <a:tr h="542662">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9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9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9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PM = eval(input(</a:t>
                      </a: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a:t>
                      </a: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PM2.5</a:t>
                      </a:r>
                      <a:r>
                        <a:rPr kumimoji="0" lang="zh-CN"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数值</a:t>
                      </a: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9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a:t>
                      </a: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空气</a:t>
                      </a: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污染</a:t>
                      </a: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!".format("</a:t>
                      </a:r>
                      <a:r>
                        <a:rPr kumimoji="0" lang="zh-CN"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存在</a:t>
                      </a: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if </a:t>
                      </a:r>
                      <a:r>
                        <a:rPr kumimoji="0" lang="en-US" altLang="zh-CN" sz="9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PM &gt;= 75 else </a:t>
                      </a: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没有</a:t>
                      </a: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9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522080657"/>
                  </a:ext>
                </a:extLst>
              </a:tr>
              <a:tr h="10892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8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9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73914068"/>
                  </a:ext>
                </a:extLst>
              </a:tr>
            </a:tbl>
          </a:graphicData>
        </a:graphic>
      </p:graphicFrame>
    </p:spTree>
    <p:extLst>
      <p:ext uri="{BB962C8B-B14F-4D97-AF65-F5344CB8AC3E}">
        <p14:creationId xmlns:p14="http://schemas.microsoft.com/office/powerpoint/2010/main" val="2359549960"/>
      </p:ext>
    </p:extLst>
  </p:cSld>
  <p:clrMapOvr>
    <a:masterClrMapping/>
  </p:clrMapOvr>
  <p:transition spd="slow">
    <p:wipe dir="d"/>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3" name="TextBox 2"/>
          <p:cNvSpPr txBox="1">
            <a:spLocks noChangeArrowheads="1"/>
          </p:cNvSpPr>
          <p:nvPr/>
        </p:nvSpPr>
        <p:spPr bwMode="auto">
          <a:xfrm>
            <a:off x="755576" y="771550"/>
            <a:ext cx="4708468"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多分支结构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if-</a:t>
            </a:r>
            <a:r>
              <a:rPr lang="en-US" altLang="zh-CN" sz="2800" b="1" dirty="0" err="1">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elif</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-else</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6" name="Rectangle 1">
            <a:extLst>
              <a:ext uri="{FF2B5EF4-FFF2-40B4-BE49-F238E27FC236}">
                <a16:creationId xmlns:a16="http://schemas.microsoft.com/office/drawing/2014/main" id="{A857CEC8-5638-4846-9896-9663CDE2A936}"/>
              </a:ext>
            </a:extLst>
          </p:cNvPr>
          <p:cNvSpPr>
            <a:spLocks noChangeArrowheads="1"/>
          </p:cNvSpPr>
          <p:nvPr/>
        </p:nvSpPr>
        <p:spPr bwMode="auto">
          <a:xfrm>
            <a:off x="846435" y="1404332"/>
            <a:ext cx="6210300" cy="30931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zh-CN" altLang="zh-CN" sz="1800" dirty="0">
                <a:latin typeface="微软雅黑" panose="020B0503020204020204" pitchFamily="34" charset="-122"/>
                <a:ea typeface="微软雅黑" panose="020B0503020204020204" pitchFamily="34" charset="-122"/>
              </a:rPr>
              <a:t>Python的if-elif-else描述多分支结构，语句格式如下</a:t>
            </a:r>
            <a:r>
              <a:rPr lang="zh-CN" altLang="en-US" sz="1800" dirty="0">
                <a:latin typeface="微软雅黑" panose="020B0503020204020204" pitchFamily="34" charset="-122"/>
                <a:ea typeface="微软雅黑" panose="020B0503020204020204" pitchFamily="34" charset="-122"/>
              </a:rPr>
              <a:t>：</a:t>
            </a:r>
            <a:endParaRPr lang="en-US" altLang="en-US" sz="1800" dirty="0">
              <a:latin typeface="微软雅黑" panose="020B0503020204020204" pitchFamily="34" charset="-122"/>
              <a:ea typeface="微软雅黑" panose="020B0503020204020204" pitchFamily="34" charset="-122"/>
            </a:endParaRPr>
          </a:p>
          <a:p>
            <a:pPr marL="357188" lvl="3">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rPr>
              <a:t>if &lt;</a:t>
            </a:r>
            <a:r>
              <a:rPr lang="zh-CN" altLang="en-US" sz="1600" b="1" dirty="0">
                <a:solidFill>
                  <a:srgbClr val="663300"/>
                </a:solidFill>
                <a:latin typeface="微软雅黑" panose="020B0503020204020204" pitchFamily="34" charset="-122"/>
                <a:ea typeface="微软雅黑" panose="020B0503020204020204" pitchFamily="34" charset="-122"/>
              </a:rPr>
              <a:t>条件</a:t>
            </a:r>
            <a:r>
              <a:rPr lang="en-US" altLang="zh-CN" sz="1600" b="1" dirty="0">
                <a:solidFill>
                  <a:srgbClr val="663300"/>
                </a:solidFill>
                <a:latin typeface="微软雅黑" panose="020B0503020204020204" pitchFamily="34" charset="-122"/>
                <a:ea typeface="微软雅黑" panose="020B0503020204020204" pitchFamily="34" charset="-122"/>
              </a:rPr>
              <a:t>1&gt;:</a:t>
            </a:r>
          </a:p>
          <a:p>
            <a:pPr marL="357188" lvl="3">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rPr>
              <a:t>    &lt;</a:t>
            </a:r>
            <a:r>
              <a:rPr lang="zh-CN" altLang="en-US" sz="1600" b="1" dirty="0">
                <a:solidFill>
                  <a:srgbClr val="663300"/>
                </a:solidFill>
                <a:latin typeface="微软雅黑" panose="020B0503020204020204" pitchFamily="34" charset="-122"/>
                <a:ea typeface="微软雅黑" panose="020B0503020204020204" pitchFamily="34" charset="-122"/>
              </a:rPr>
              <a:t>语句块</a:t>
            </a:r>
            <a:r>
              <a:rPr lang="en-US" altLang="zh-CN" sz="1600" b="1" dirty="0">
                <a:solidFill>
                  <a:srgbClr val="663300"/>
                </a:solidFill>
                <a:latin typeface="微软雅黑" panose="020B0503020204020204" pitchFamily="34" charset="-122"/>
                <a:ea typeface="微软雅黑" panose="020B0503020204020204" pitchFamily="34" charset="-122"/>
              </a:rPr>
              <a:t>1&gt;</a:t>
            </a:r>
          </a:p>
          <a:p>
            <a:pPr marL="357188" lvl="3">
              <a:lnSpc>
                <a:spcPct val="150000"/>
              </a:lnSpc>
              <a:defRPr/>
            </a:pPr>
            <a:r>
              <a:rPr lang="en-US" altLang="zh-CN" sz="1600" b="1" dirty="0" err="1">
                <a:solidFill>
                  <a:srgbClr val="663300"/>
                </a:solidFill>
                <a:latin typeface="微软雅黑" panose="020B0503020204020204" pitchFamily="34" charset="-122"/>
                <a:ea typeface="微软雅黑" panose="020B0503020204020204" pitchFamily="34" charset="-122"/>
              </a:rPr>
              <a:t>elif</a:t>
            </a:r>
            <a:r>
              <a:rPr lang="en-US" altLang="zh-CN" sz="1600" b="1" dirty="0">
                <a:solidFill>
                  <a:srgbClr val="663300"/>
                </a:solidFill>
                <a:latin typeface="微软雅黑" panose="020B0503020204020204" pitchFamily="34" charset="-122"/>
                <a:ea typeface="微软雅黑" panose="020B0503020204020204" pitchFamily="34" charset="-122"/>
              </a:rPr>
              <a:t> &lt;</a:t>
            </a:r>
            <a:r>
              <a:rPr lang="zh-CN" altLang="en-US" sz="1600" b="1" dirty="0">
                <a:solidFill>
                  <a:srgbClr val="663300"/>
                </a:solidFill>
                <a:latin typeface="微软雅黑" panose="020B0503020204020204" pitchFamily="34" charset="-122"/>
                <a:ea typeface="微软雅黑" panose="020B0503020204020204" pitchFamily="34" charset="-122"/>
              </a:rPr>
              <a:t>条件</a:t>
            </a:r>
            <a:r>
              <a:rPr lang="en-US" altLang="zh-CN" sz="1600" b="1" dirty="0">
                <a:solidFill>
                  <a:srgbClr val="663300"/>
                </a:solidFill>
                <a:latin typeface="微软雅黑" panose="020B0503020204020204" pitchFamily="34" charset="-122"/>
                <a:ea typeface="微软雅黑" panose="020B0503020204020204" pitchFamily="34" charset="-122"/>
              </a:rPr>
              <a:t>2&gt;:</a:t>
            </a:r>
          </a:p>
          <a:p>
            <a:pPr marL="357188" lvl="3">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rPr>
              <a:t>    &lt;</a:t>
            </a:r>
            <a:r>
              <a:rPr lang="zh-CN" altLang="en-US" sz="1600" b="1" dirty="0">
                <a:solidFill>
                  <a:srgbClr val="663300"/>
                </a:solidFill>
                <a:latin typeface="微软雅黑" panose="020B0503020204020204" pitchFamily="34" charset="-122"/>
                <a:ea typeface="微软雅黑" panose="020B0503020204020204" pitchFamily="34" charset="-122"/>
              </a:rPr>
              <a:t>语句块</a:t>
            </a:r>
            <a:r>
              <a:rPr lang="en-US" altLang="zh-CN" sz="1600" b="1" dirty="0">
                <a:solidFill>
                  <a:srgbClr val="663300"/>
                </a:solidFill>
                <a:latin typeface="微软雅黑" panose="020B0503020204020204" pitchFamily="34" charset="-122"/>
                <a:ea typeface="微软雅黑" panose="020B0503020204020204" pitchFamily="34" charset="-122"/>
              </a:rPr>
              <a:t>2&gt;</a:t>
            </a:r>
          </a:p>
          <a:p>
            <a:pPr marL="357188" lvl="3">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rPr>
              <a:t>... </a:t>
            </a:r>
          </a:p>
          <a:p>
            <a:pPr marL="357188" lvl="3">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rPr>
              <a:t>else: </a:t>
            </a:r>
          </a:p>
          <a:p>
            <a:pPr marL="357188" lvl="3">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rPr>
              <a:t>     &lt;</a:t>
            </a:r>
            <a:r>
              <a:rPr lang="zh-CN" altLang="en-US" sz="1600" b="1" dirty="0">
                <a:solidFill>
                  <a:srgbClr val="663300"/>
                </a:solidFill>
                <a:latin typeface="微软雅黑" panose="020B0503020204020204" pitchFamily="34" charset="-122"/>
                <a:ea typeface="微软雅黑" panose="020B0503020204020204" pitchFamily="34" charset="-122"/>
              </a:rPr>
              <a:t>语句块</a:t>
            </a:r>
            <a:r>
              <a:rPr lang="en-US" altLang="zh-CN" sz="1600" b="1" dirty="0">
                <a:solidFill>
                  <a:srgbClr val="663300"/>
                </a:solidFill>
                <a:latin typeface="微软雅黑" panose="020B0503020204020204" pitchFamily="34" charset="-122"/>
                <a:ea typeface="微软雅黑" panose="020B0503020204020204" pitchFamily="34" charset="-122"/>
              </a:rPr>
              <a:t>N&gt;  </a:t>
            </a:r>
          </a:p>
        </p:txBody>
      </p:sp>
      <p:pic>
        <p:nvPicPr>
          <p:cNvPr id="7" name="图片 6">
            <a:extLst>
              <a:ext uri="{FF2B5EF4-FFF2-40B4-BE49-F238E27FC236}">
                <a16:creationId xmlns:a16="http://schemas.microsoft.com/office/drawing/2014/main" id="{F16056BC-55E3-4C3C-8CEA-843287F140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2001688"/>
            <a:ext cx="1935956" cy="2765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8" name="表格 7">
            <a:extLst>
              <a:ext uri="{FF2B5EF4-FFF2-40B4-BE49-F238E27FC236}">
                <a16:creationId xmlns:a16="http://schemas.microsoft.com/office/drawing/2014/main" id="{409A0E58-E86F-41AD-B8D9-05EAC00457C2}"/>
              </a:ext>
            </a:extLst>
          </p:cNvPr>
          <p:cNvGraphicFramePr>
            <a:graphicFrameLocks noGrp="1"/>
          </p:cNvGraphicFramePr>
          <p:nvPr>
            <p:extLst>
              <p:ext uri="{D42A27DB-BD31-4B8C-83A1-F6EECF244321}">
                <p14:modId xmlns:p14="http://schemas.microsoft.com/office/powerpoint/2010/main" val="589016999"/>
              </p:ext>
            </p:extLst>
          </p:nvPr>
        </p:nvGraphicFramePr>
        <p:xfrm>
          <a:off x="5004048" y="2481051"/>
          <a:ext cx="4038017" cy="1943893"/>
        </p:xfrm>
        <a:graphic>
          <a:graphicData uri="http://schemas.openxmlformats.org/drawingml/2006/table">
            <a:tbl>
              <a:tblPr/>
              <a:tblGrid>
                <a:gridCol w="270123">
                  <a:extLst>
                    <a:ext uri="{9D8B030D-6E8A-4147-A177-3AD203B41FA5}">
                      <a16:colId xmlns:a16="http://schemas.microsoft.com/office/drawing/2014/main" val="352394331"/>
                    </a:ext>
                  </a:extLst>
                </a:gridCol>
                <a:gridCol w="3767894">
                  <a:extLst>
                    <a:ext uri="{9D8B030D-6E8A-4147-A177-3AD203B41FA5}">
                      <a16:colId xmlns:a16="http://schemas.microsoft.com/office/drawing/2014/main" val="3155833454"/>
                    </a:ext>
                  </a:extLst>
                </a:gridCol>
              </a:tblGrid>
              <a:tr h="6310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099633514"/>
                  </a:ext>
                </a:extLst>
              </a:tr>
              <a:tr h="177879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7</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PM =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eval</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(input("</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PM2.5</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数值</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if 0&lt;= PM &lt; 35:</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空气优质，快去户外运动</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elif</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35 &lt;= PM &lt;75:</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空气良好，适度户外活动！</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空气污染，请小心！</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802116034"/>
                  </a:ext>
                </a:extLst>
              </a:tr>
              <a:tr h="10120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248754852"/>
                  </a:ext>
                </a:extLst>
              </a:tr>
            </a:tbl>
          </a:graphicData>
        </a:graphic>
      </p:graphicFrame>
    </p:spTree>
    <p:extLst>
      <p:ext uri="{BB962C8B-B14F-4D97-AF65-F5344CB8AC3E}">
        <p14:creationId xmlns:p14="http://schemas.microsoft.com/office/powerpoint/2010/main" val="2785252880"/>
      </p:ext>
    </p:extLst>
  </p:cSld>
  <p:clrMapOvr>
    <a:masterClrMapping/>
  </p:clrMapOvr>
  <p:transition spd="slow">
    <p:wipe dir="d"/>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4708468"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多分支结构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if-</a:t>
            </a:r>
            <a:r>
              <a:rPr lang="en-US" altLang="zh-CN" sz="2800" b="1" dirty="0" err="1">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elif</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-else</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5" name="Rectangle 1">
            <a:extLst>
              <a:ext uri="{FF2B5EF4-FFF2-40B4-BE49-F238E27FC236}">
                <a16:creationId xmlns:a16="http://schemas.microsoft.com/office/drawing/2014/main" id="{C43953F7-152A-4395-A2C4-C1895BC09C68}"/>
              </a:ext>
            </a:extLst>
          </p:cNvPr>
          <p:cNvSpPr>
            <a:spLocks noChangeArrowheads="1"/>
          </p:cNvSpPr>
          <p:nvPr/>
        </p:nvSpPr>
        <p:spPr bwMode="auto">
          <a:xfrm>
            <a:off x="1089548" y="1198464"/>
            <a:ext cx="5680472"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zh-CN" altLang="zh-CN" sz="1500" dirty="0">
                <a:latin typeface="微软雅黑" panose="020B0503020204020204" pitchFamily="34" charset="-122"/>
                <a:ea typeface="微软雅黑" panose="020B0503020204020204" pitchFamily="34" charset="-122"/>
              </a:rPr>
              <a:t>BMI的定义如下：</a:t>
            </a:r>
            <a:r>
              <a:rPr lang="en-US" altLang="zh-CN" sz="1500" dirty="0">
                <a:solidFill>
                  <a:srgbClr val="663300"/>
                </a:solidFill>
                <a:latin typeface="微软雅黑" panose="020B0503020204020204" pitchFamily="34" charset="-122"/>
                <a:ea typeface="微软雅黑" panose="020B0503020204020204" pitchFamily="34" charset="-122"/>
              </a:rPr>
              <a:t>BMI = </a:t>
            </a:r>
            <a:r>
              <a:rPr lang="zh-CN" altLang="en-US" sz="1500" dirty="0">
                <a:solidFill>
                  <a:srgbClr val="663300"/>
                </a:solidFill>
                <a:latin typeface="微软雅黑" panose="020B0503020204020204" pitchFamily="34" charset="-122"/>
                <a:ea typeface="微软雅黑" panose="020B0503020204020204" pitchFamily="34" charset="-122"/>
              </a:rPr>
              <a:t>体重（</a:t>
            </a:r>
            <a:r>
              <a:rPr lang="en-US" altLang="zh-CN" sz="1500" dirty="0">
                <a:solidFill>
                  <a:srgbClr val="663300"/>
                </a:solidFill>
                <a:latin typeface="微软雅黑" panose="020B0503020204020204" pitchFamily="34" charset="-122"/>
                <a:ea typeface="微软雅黑" panose="020B0503020204020204" pitchFamily="34" charset="-122"/>
              </a:rPr>
              <a:t>kg</a:t>
            </a:r>
            <a:r>
              <a:rPr lang="zh-CN" altLang="en-US" sz="1500" dirty="0">
                <a:solidFill>
                  <a:srgbClr val="663300"/>
                </a:solidFill>
                <a:latin typeface="微软雅黑" panose="020B0503020204020204" pitchFamily="34" charset="-122"/>
                <a:ea typeface="微软雅黑" panose="020B0503020204020204" pitchFamily="34" charset="-122"/>
              </a:rPr>
              <a:t>）</a:t>
            </a:r>
            <a:r>
              <a:rPr lang="en-US" altLang="zh-CN" sz="1500" dirty="0">
                <a:solidFill>
                  <a:srgbClr val="663300"/>
                </a:solidFill>
                <a:latin typeface="微软雅黑" panose="020B0503020204020204" pitchFamily="34" charset="-122"/>
                <a:ea typeface="微软雅黑" panose="020B0503020204020204" pitchFamily="34" charset="-122"/>
              </a:rPr>
              <a:t>÷</a:t>
            </a:r>
            <a:r>
              <a:rPr lang="zh-CN" altLang="en-US" sz="1500" dirty="0">
                <a:solidFill>
                  <a:srgbClr val="663300"/>
                </a:solidFill>
                <a:latin typeface="微软雅黑" panose="020B0503020204020204" pitchFamily="34" charset="-122"/>
                <a:ea typeface="微软雅黑" panose="020B0503020204020204" pitchFamily="34" charset="-122"/>
              </a:rPr>
              <a:t>身高</a:t>
            </a:r>
            <a:r>
              <a:rPr lang="en-US" altLang="zh-CN" sz="1500" baseline="30000" dirty="0">
                <a:solidFill>
                  <a:srgbClr val="663300"/>
                </a:solidFill>
                <a:latin typeface="微软雅黑" panose="020B0503020204020204" pitchFamily="34" charset="-122"/>
                <a:ea typeface="微软雅黑" panose="020B0503020204020204" pitchFamily="34" charset="-122"/>
              </a:rPr>
              <a:t>2</a:t>
            </a:r>
            <a:r>
              <a:rPr lang="zh-CN" altLang="en-US" sz="1500" dirty="0">
                <a:solidFill>
                  <a:srgbClr val="663300"/>
                </a:solidFill>
                <a:latin typeface="微软雅黑" panose="020B0503020204020204" pitchFamily="34" charset="-122"/>
                <a:ea typeface="微软雅黑" panose="020B0503020204020204" pitchFamily="34" charset="-122"/>
              </a:rPr>
              <a:t>（</a:t>
            </a:r>
            <a:r>
              <a:rPr lang="en-US" altLang="zh-CN" sz="1500" dirty="0">
                <a:solidFill>
                  <a:srgbClr val="663300"/>
                </a:solidFill>
                <a:latin typeface="微软雅黑" panose="020B0503020204020204" pitchFamily="34" charset="-122"/>
                <a:ea typeface="微软雅黑" panose="020B0503020204020204" pitchFamily="34" charset="-122"/>
              </a:rPr>
              <a:t>m</a:t>
            </a:r>
            <a:r>
              <a:rPr lang="en-US" altLang="zh-CN" sz="1500" baseline="30000" dirty="0">
                <a:solidFill>
                  <a:srgbClr val="663300"/>
                </a:solidFill>
                <a:latin typeface="微软雅黑" panose="020B0503020204020204" pitchFamily="34" charset="-122"/>
                <a:ea typeface="微软雅黑" panose="020B0503020204020204" pitchFamily="34" charset="-122"/>
              </a:rPr>
              <a:t>2</a:t>
            </a:r>
            <a:r>
              <a:rPr lang="zh-CN" altLang="en-US" sz="1500" dirty="0">
                <a:solidFill>
                  <a:srgbClr val="663300"/>
                </a:solidFill>
                <a:latin typeface="微软雅黑" panose="020B0503020204020204" pitchFamily="34" charset="-122"/>
                <a:ea typeface="微软雅黑" panose="020B0503020204020204" pitchFamily="34" charset="-122"/>
              </a:rPr>
              <a:t>）</a:t>
            </a:r>
            <a:endParaRPr lang="en-US" altLang="en-US" sz="1500" dirty="0">
              <a:solidFill>
                <a:srgbClr val="663300"/>
              </a:solidFill>
              <a:latin typeface="微软雅黑" panose="020B0503020204020204" pitchFamily="34" charset="-122"/>
              <a:ea typeface="微软雅黑" panose="020B0503020204020204" pitchFamily="34" charset="-122"/>
            </a:endParaRPr>
          </a:p>
          <a:p>
            <a:pPr>
              <a:lnSpc>
                <a:spcPct val="150000"/>
              </a:lnSpc>
              <a:defRPr/>
            </a:pPr>
            <a:r>
              <a:rPr lang="zh-CN" altLang="en-US" sz="1500" dirty="0">
                <a:latin typeface="微软雅黑" panose="020B0503020204020204" pitchFamily="34" charset="-122"/>
                <a:ea typeface="微软雅黑" panose="020B0503020204020204" pitchFamily="34" charset="-122"/>
              </a:rPr>
              <a:t>例如，一个人身高</a:t>
            </a:r>
            <a:r>
              <a:rPr lang="en-US" altLang="zh-CN" sz="1500" dirty="0">
                <a:latin typeface="微软雅黑" panose="020B0503020204020204" pitchFamily="34" charset="-122"/>
                <a:ea typeface="微软雅黑" panose="020B0503020204020204" pitchFamily="34" charset="-122"/>
              </a:rPr>
              <a:t>1.75</a:t>
            </a:r>
            <a:r>
              <a:rPr lang="zh-CN" altLang="en-US" sz="1500" dirty="0">
                <a:latin typeface="微软雅黑" panose="020B0503020204020204" pitchFamily="34" charset="-122"/>
                <a:ea typeface="微软雅黑" panose="020B0503020204020204" pitchFamily="34" charset="-122"/>
              </a:rPr>
              <a:t>米、体重</a:t>
            </a:r>
            <a:r>
              <a:rPr lang="en-US" altLang="zh-CN" sz="1500" dirty="0">
                <a:latin typeface="微软雅黑" panose="020B0503020204020204" pitchFamily="34" charset="-122"/>
                <a:ea typeface="微软雅黑" panose="020B0503020204020204" pitchFamily="34" charset="-122"/>
              </a:rPr>
              <a:t>75</a:t>
            </a:r>
            <a:r>
              <a:rPr lang="zh-CN" altLang="en-US" sz="1500" dirty="0">
                <a:latin typeface="微软雅黑" panose="020B0503020204020204" pitchFamily="34" charset="-122"/>
                <a:ea typeface="微软雅黑" panose="020B0503020204020204" pitchFamily="34" charset="-122"/>
              </a:rPr>
              <a:t>公斤，他的</a:t>
            </a:r>
            <a:r>
              <a:rPr lang="en-US" altLang="zh-CN" sz="1500" dirty="0">
                <a:latin typeface="微软雅黑" panose="020B0503020204020204" pitchFamily="34" charset="-122"/>
                <a:ea typeface="微软雅黑" panose="020B0503020204020204" pitchFamily="34" charset="-122"/>
              </a:rPr>
              <a:t>BMI</a:t>
            </a:r>
            <a:r>
              <a:rPr lang="zh-CN" altLang="en-US" sz="1500" dirty="0">
                <a:latin typeface="微软雅黑" panose="020B0503020204020204" pitchFamily="34" charset="-122"/>
                <a:ea typeface="微软雅黑" panose="020B0503020204020204" pitchFamily="34" charset="-122"/>
              </a:rPr>
              <a:t>值为</a:t>
            </a:r>
            <a:r>
              <a:rPr lang="en-US" altLang="zh-CN" sz="1500" dirty="0">
                <a:latin typeface="微软雅黑" panose="020B0503020204020204" pitchFamily="34" charset="-122"/>
                <a:ea typeface="微软雅黑" panose="020B0503020204020204" pitchFamily="34" charset="-122"/>
              </a:rPr>
              <a:t>24.49</a:t>
            </a:r>
            <a:endParaRPr lang="zh-CN" altLang="en-US" sz="1500" dirty="0">
              <a:latin typeface="微软雅黑" panose="020B0503020204020204" pitchFamily="34" charset="-122"/>
              <a:ea typeface="微软雅黑" panose="020B0503020204020204" pitchFamily="34" charset="-122"/>
            </a:endParaRPr>
          </a:p>
          <a:p>
            <a:pPr>
              <a:defRPr/>
            </a:pPr>
            <a:endParaRPr lang="en-US" altLang="en-US" sz="1500" dirty="0"/>
          </a:p>
        </p:txBody>
      </p:sp>
      <p:graphicFrame>
        <p:nvGraphicFramePr>
          <p:cNvPr id="6" name="表格 5">
            <a:extLst>
              <a:ext uri="{FF2B5EF4-FFF2-40B4-BE49-F238E27FC236}">
                <a16:creationId xmlns:a16="http://schemas.microsoft.com/office/drawing/2014/main" id="{67A83F88-EC98-4754-942E-4D523925FCCB}"/>
              </a:ext>
            </a:extLst>
          </p:cNvPr>
          <p:cNvGraphicFramePr>
            <a:graphicFrameLocks noGrp="1"/>
          </p:cNvGraphicFramePr>
          <p:nvPr>
            <p:extLst>
              <p:ext uri="{D42A27DB-BD31-4B8C-83A1-F6EECF244321}">
                <p14:modId xmlns:p14="http://schemas.microsoft.com/office/powerpoint/2010/main" val="2956469996"/>
              </p:ext>
            </p:extLst>
          </p:nvPr>
        </p:nvGraphicFramePr>
        <p:xfrm>
          <a:off x="2033587" y="2590772"/>
          <a:ext cx="5076826" cy="1781178"/>
        </p:xfrm>
        <a:graphic>
          <a:graphicData uri="http://schemas.openxmlformats.org/drawingml/2006/table">
            <a:tbl>
              <a:tblPr/>
              <a:tblGrid>
                <a:gridCol w="1691878">
                  <a:extLst>
                    <a:ext uri="{9D8B030D-6E8A-4147-A177-3AD203B41FA5}">
                      <a16:colId xmlns:a16="http://schemas.microsoft.com/office/drawing/2014/main" val="2083724310"/>
                    </a:ext>
                  </a:extLst>
                </a:gridCol>
                <a:gridCol w="1691879">
                  <a:extLst>
                    <a:ext uri="{9D8B030D-6E8A-4147-A177-3AD203B41FA5}">
                      <a16:colId xmlns:a16="http://schemas.microsoft.com/office/drawing/2014/main" val="557684559"/>
                    </a:ext>
                  </a:extLst>
                </a:gridCol>
                <a:gridCol w="1693069">
                  <a:extLst>
                    <a:ext uri="{9D8B030D-6E8A-4147-A177-3AD203B41FA5}">
                      <a16:colId xmlns:a16="http://schemas.microsoft.com/office/drawing/2014/main" val="356974530"/>
                    </a:ext>
                  </a:extLst>
                </a:gridCol>
              </a:tblGrid>
              <a:tr h="3381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分类</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国际</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BMI</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值（kg/m</a:t>
                      </a:r>
                      <a:r>
                        <a:rPr kumimoji="0" lang="zh-CN" altLang="zh-CN" sz="12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国内</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BMI</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值（kg/m</a:t>
                      </a:r>
                      <a:r>
                        <a:rPr kumimoji="0" lang="zh-CN" altLang="zh-CN" sz="1200" b="0" i="0" u="none" strike="noStrike" cap="none" normalizeH="0" baseline="3000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3978747390"/>
                  </a:ext>
                </a:extLst>
              </a:tr>
              <a:tr h="36076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偏瘦</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 18.5</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 18.5</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993139393"/>
                  </a:ext>
                </a:extLst>
              </a:tr>
              <a:tr h="36076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正常</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18.5 ~ 25</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18.5 ~ 24</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84086309"/>
                  </a:ext>
                </a:extLst>
              </a:tr>
              <a:tr h="36076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偏胖</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25 ~ 30</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24 ~ 28</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730599990"/>
                  </a:ext>
                </a:extLst>
              </a:tr>
              <a:tr h="36076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肥胖</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 30</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 28</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751228381"/>
                  </a:ext>
                </a:extLst>
              </a:tr>
            </a:tbl>
          </a:graphicData>
        </a:graphic>
      </p:graphicFrame>
      <p:sp>
        <p:nvSpPr>
          <p:cNvPr id="7" name="Rectangle 1">
            <a:extLst>
              <a:ext uri="{FF2B5EF4-FFF2-40B4-BE49-F238E27FC236}">
                <a16:creationId xmlns:a16="http://schemas.microsoft.com/office/drawing/2014/main" id="{90A42DAF-DD8C-4317-941E-E65ACBE74ED3}"/>
              </a:ext>
            </a:extLst>
          </p:cNvPr>
          <p:cNvSpPr>
            <a:spLocks noChangeArrowheads="1"/>
          </p:cNvSpPr>
          <p:nvPr/>
        </p:nvSpPr>
        <p:spPr bwMode="auto">
          <a:xfrm>
            <a:off x="1088051" y="1920411"/>
            <a:ext cx="7586908" cy="43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zh-CN" altLang="zh-CN" sz="1500" dirty="0">
                <a:latin typeface="微软雅黑" panose="020B0503020204020204" pitchFamily="34" charset="-122"/>
                <a:ea typeface="微软雅黑" panose="020B0503020204020204" pitchFamily="34" charset="-122"/>
              </a:rPr>
              <a:t>编写一个根据体重和身高计算BMI值的程序，并同时输出国际和国内的BMI指标建议值</a:t>
            </a:r>
            <a:r>
              <a:rPr lang="zh-CN" altLang="en-US" sz="1500" dirty="0">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2332894130"/>
      </p:ext>
    </p:extLst>
  </p:cSld>
  <p:clrMapOvr>
    <a:masterClrMapping/>
  </p:clrMapOvr>
  <p:transition spd="slow">
    <p:wipe dir="d"/>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4708468"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多分支结构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if-</a:t>
            </a:r>
            <a:r>
              <a:rPr lang="en-US" altLang="zh-CN" sz="2800" b="1" dirty="0" err="1">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elif</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-else</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pic>
        <p:nvPicPr>
          <p:cNvPr id="2" name="图片 1">
            <a:extLst>
              <a:ext uri="{FF2B5EF4-FFF2-40B4-BE49-F238E27FC236}">
                <a16:creationId xmlns:a16="http://schemas.microsoft.com/office/drawing/2014/main" id="{48EF3063-DD48-489E-A224-2F6EA625238D}"/>
              </a:ext>
            </a:extLst>
          </p:cNvPr>
          <p:cNvPicPr>
            <a:picLocks noChangeAspect="1"/>
          </p:cNvPicPr>
          <p:nvPr/>
        </p:nvPicPr>
        <p:blipFill>
          <a:blip r:embed="rId2"/>
          <a:stretch>
            <a:fillRect/>
          </a:stretch>
        </p:blipFill>
        <p:spPr>
          <a:xfrm>
            <a:off x="899592" y="1294770"/>
            <a:ext cx="5689823" cy="3370005"/>
          </a:xfrm>
          <a:prstGeom prst="rect">
            <a:avLst/>
          </a:prstGeom>
        </p:spPr>
      </p:pic>
      <p:graphicFrame>
        <p:nvGraphicFramePr>
          <p:cNvPr id="5" name="表格 4">
            <a:extLst>
              <a:ext uri="{FF2B5EF4-FFF2-40B4-BE49-F238E27FC236}">
                <a16:creationId xmlns:a16="http://schemas.microsoft.com/office/drawing/2014/main" id="{760CFA93-1299-40E4-988E-D8F657AABE44}"/>
              </a:ext>
            </a:extLst>
          </p:cNvPr>
          <p:cNvGraphicFramePr>
            <a:graphicFrameLocks noGrp="1"/>
          </p:cNvGraphicFramePr>
          <p:nvPr>
            <p:extLst>
              <p:ext uri="{D42A27DB-BD31-4B8C-83A1-F6EECF244321}">
                <p14:modId xmlns:p14="http://schemas.microsoft.com/office/powerpoint/2010/main" val="2125556333"/>
              </p:ext>
            </p:extLst>
          </p:nvPr>
        </p:nvGraphicFramePr>
        <p:xfrm>
          <a:off x="5724128" y="2355726"/>
          <a:ext cx="3137669" cy="1646634"/>
        </p:xfrm>
        <a:graphic>
          <a:graphicData uri="http://schemas.openxmlformats.org/drawingml/2006/table">
            <a:tbl>
              <a:tblPr/>
              <a:tblGrid>
                <a:gridCol w="3137669">
                  <a:extLst>
                    <a:ext uri="{9D8B030D-6E8A-4147-A177-3AD203B41FA5}">
                      <a16:colId xmlns:a16="http://schemas.microsoft.com/office/drawing/2014/main" val="3765603661"/>
                    </a:ext>
                  </a:extLst>
                </a:gridCol>
              </a:tblGrid>
              <a:tr h="164663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请输入身高</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米</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和体重</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公斤</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逗号隔开</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1.75, 75</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BMI</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数值为：</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24.49</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BMI</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指标为</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国际</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正常</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国内</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偏胖</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9" marR="51439"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3582987613"/>
                  </a:ext>
                </a:extLst>
              </a:tr>
            </a:tbl>
          </a:graphicData>
        </a:graphic>
      </p:graphicFrame>
    </p:spTree>
    <p:extLst>
      <p:ext uri="{BB962C8B-B14F-4D97-AF65-F5344CB8AC3E}">
        <p14:creationId xmlns:p14="http://schemas.microsoft.com/office/powerpoint/2010/main" val="3022188441"/>
      </p:ext>
    </p:extLst>
  </p:cSld>
  <p:clrMapOvr>
    <a:masterClrMapping/>
  </p:clrMapOvr>
  <p:transition spd="slow">
    <p:wipe dir="d"/>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27" name="TextBox 2"/>
          <p:cNvSpPr txBox="1">
            <a:spLocks noChangeArrowheads="1"/>
          </p:cNvSpPr>
          <p:nvPr/>
        </p:nvSpPr>
        <p:spPr bwMode="auto">
          <a:xfrm>
            <a:off x="755576" y="771550"/>
            <a:ext cx="162095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数字类型</a:t>
            </a:r>
          </a:p>
        </p:txBody>
      </p:sp>
      <p:sp>
        <p:nvSpPr>
          <p:cNvPr id="28" name="TextBox 2"/>
          <p:cNvSpPr txBox="1">
            <a:spLocks noChangeArrowheads="1"/>
          </p:cNvSpPr>
          <p:nvPr/>
        </p:nvSpPr>
        <p:spPr bwMode="auto">
          <a:xfrm>
            <a:off x="755575" y="1358617"/>
            <a:ext cx="8207375" cy="19769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marL="544513" lvl="2" indent="-280988" algn="just" eaLnBrk="1" hangingPunct="1">
              <a:lnSpc>
                <a:spcPct val="150000"/>
              </a:lnSpc>
              <a:buClr>
                <a:srgbClr val="0066FF"/>
              </a:buClr>
              <a:buFont typeface="Wingdings" pitchFamily="2" charset="2"/>
              <a:buChar char="n"/>
            </a:pPr>
            <a:r>
              <a:rPr lang="zh-CN" altLang="en-US" dirty="0">
                <a:latin typeface="微软雅黑" pitchFamily="34" charset="-122"/>
                <a:ea typeface="微软雅黑" pitchFamily="34" charset="-122"/>
              </a:rPr>
              <a:t>复数类型</a:t>
            </a:r>
            <a:endParaRPr lang="en-US" altLang="zh-CN" dirty="0">
              <a:latin typeface="微软雅黑" pitchFamily="34" charset="-122"/>
              <a:ea typeface="微软雅黑" pitchFamily="34" charset="-122"/>
            </a:endParaRPr>
          </a:p>
          <a:p>
            <a:pPr marL="829992" lvl="3" indent="-280988" algn="just" eaLnBrk="1" hangingPunct="1">
              <a:lnSpc>
                <a:spcPct val="150000"/>
              </a:lnSpc>
              <a:buClr>
                <a:srgbClr val="0066FF"/>
              </a:buClr>
              <a:buFont typeface="Wingdings" pitchFamily="2" charset="2"/>
              <a:buChar char="n"/>
            </a:pPr>
            <a:r>
              <a:rPr lang="en-US" altLang="zh-CN" dirty="0">
                <a:latin typeface="微软雅黑" pitchFamily="34" charset="-122"/>
                <a:ea typeface="微软雅黑" pitchFamily="34" charset="-122"/>
              </a:rPr>
              <a:t>12.3+4j,   -5.6+7j</a:t>
            </a:r>
          </a:p>
          <a:p>
            <a:pPr marL="829992" lvl="3" indent="-280988" algn="just" eaLnBrk="1" hangingPunct="1">
              <a:lnSpc>
                <a:spcPct val="150000"/>
              </a:lnSpc>
              <a:buClr>
                <a:srgbClr val="0066FF"/>
              </a:buClr>
              <a:buFont typeface="Wingdings" pitchFamily="2" charset="2"/>
              <a:buChar char="n"/>
            </a:pPr>
            <a:r>
              <a:rPr lang="zh-CN" altLang="en-US" dirty="0">
                <a:latin typeface="微软雅黑" pitchFamily="34" charset="-122"/>
                <a:ea typeface="微软雅黑" pitchFamily="34" charset="-122"/>
              </a:rPr>
              <a:t>与数学中的复数概念一致</a:t>
            </a:r>
            <a:r>
              <a:rPr lang="en-US" altLang="zh-CN" dirty="0">
                <a:latin typeface="微软雅黑" pitchFamily="34" charset="-122"/>
                <a:ea typeface="微软雅黑" pitchFamily="34" charset="-122"/>
              </a:rPr>
              <a:t>, z = a + </a:t>
            </a:r>
            <a:r>
              <a:rPr lang="en-US" altLang="zh-CN" dirty="0" err="1">
                <a:latin typeface="微软雅黑" pitchFamily="34" charset="-122"/>
                <a:ea typeface="微软雅黑" pitchFamily="34" charset="-122"/>
              </a:rPr>
              <a:t>bj</a:t>
            </a:r>
            <a:r>
              <a:rPr lang="zh-CN" altLang="en-US" dirty="0">
                <a:latin typeface="微软雅黑" pitchFamily="34" charset="-122"/>
                <a:ea typeface="微软雅黑" pitchFamily="34" charset="-122"/>
              </a:rPr>
              <a:t>， </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是实数部分，</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是虚数部分，</a:t>
            </a:r>
            <a:r>
              <a:rPr lang="en-US" altLang="zh-CN" dirty="0">
                <a:latin typeface="微软雅黑" pitchFamily="34" charset="-122"/>
                <a:ea typeface="微软雅黑" pitchFamily="34" charset="-122"/>
              </a:rPr>
              <a:t>a</a:t>
            </a:r>
            <a:r>
              <a:rPr lang="zh-CN" altLang="en-US" dirty="0">
                <a:latin typeface="微软雅黑" pitchFamily="34" charset="-122"/>
                <a:ea typeface="微软雅黑" pitchFamily="34" charset="-122"/>
              </a:rPr>
              <a:t>和</a:t>
            </a:r>
            <a:r>
              <a:rPr lang="en-US" altLang="zh-CN" dirty="0">
                <a:latin typeface="微软雅黑" pitchFamily="34" charset="-122"/>
                <a:ea typeface="微软雅黑" pitchFamily="34" charset="-122"/>
              </a:rPr>
              <a:t>b</a:t>
            </a:r>
            <a:r>
              <a:rPr lang="zh-CN" altLang="en-US" dirty="0">
                <a:latin typeface="微软雅黑" pitchFamily="34" charset="-122"/>
                <a:ea typeface="微软雅黑" pitchFamily="34" charset="-122"/>
              </a:rPr>
              <a:t>都是浮点类型，虚数部分用</a:t>
            </a:r>
            <a:r>
              <a:rPr lang="en-US" altLang="zh-CN" dirty="0">
                <a:latin typeface="微软雅黑" pitchFamily="34" charset="-122"/>
                <a:ea typeface="微软雅黑" pitchFamily="34" charset="-122"/>
              </a:rPr>
              <a:t>j</a:t>
            </a:r>
            <a:r>
              <a:rPr lang="zh-CN" altLang="en-US" dirty="0">
                <a:latin typeface="微软雅黑" pitchFamily="34" charset="-122"/>
                <a:ea typeface="微软雅黑" pitchFamily="34" charset="-122"/>
              </a:rPr>
              <a:t>或者</a:t>
            </a:r>
            <a:r>
              <a:rPr lang="en-US" altLang="zh-CN" dirty="0">
                <a:latin typeface="微软雅黑" pitchFamily="34" charset="-122"/>
                <a:ea typeface="微软雅黑" pitchFamily="34" charset="-122"/>
              </a:rPr>
              <a:t>J</a:t>
            </a:r>
            <a:r>
              <a:rPr lang="zh-CN" altLang="en-US" dirty="0">
                <a:latin typeface="微软雅黑" pitchFamily="34" charset="-122"/>
                <a:ea typeface="微软雅黑" pitchFamily="34" charset="-122"/>
              </a:rPr>
              <a:t>标识</a:t>
            </a:r>
          </a:p>
        </p:txBody>
      </p:sp>
      <p:sp>
        <p:nvSpPr>
          <p:cNvPr id="5" name="TextBox 2"/>
          <p:cNvSpPr txBox="1">
            <a:spLocks noChangeArrowheads="1"/>
          </p:cNvSpPr>
          <p:nvPr/>
        </p:nvSpPr>
        <p:spPr bwMode="auto">
          <a:xfrm>
            <a:off x="827584" y="3335568"/>
            <a:ext cx="818189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indent="260350" algn="just" eaLnBrk="1" hangingPunct="1">
              <a:lnSpc>
                <a:spcPct val="150000"/>
              </a:lnSpc>
              <a:buClr>
                <a:srgbClr val="0066FF"/>
              </a:buClr>
              <a:buFont typeface="Wingdings" pitchFamily="2" charset="2"/>
              <a:buChar char="n"/>
            </a:pPr>
            <a:r>
              <a:rPr lang="en-US" altLang="zh-CN" sz="2000" dirty="0">
                <a:latin typeface="微软雅黑" pitchFamily="34" charset="-122"/>
                <a:ea typeface="微软雅黑" pitchFamily="34" charset="-122"/>
              </a:rPr>
              <a:t>z = 1.23e-4+5.6e+89</a:t>
            </a:r>
            <a:r>
              <a:rPr lang="en-US" altLang="zh-CN" sz="2000" dirty="0">
                <a:solidFill>
                  <a:srgbClr val="C00000"/>
                </a:solidFill>
                <a:latin typeface="微软雅黑" pitchFamily="34" charset="-122"/>
                <a:ea typeface="微软雅黑" pitchFamily="34" charset="-122"/>
              </a:rPr>
              <a:t>j</a:t>
            </a:r>
            <a:r>
              <a:rPr lang="zh-CN" altLang="en-US" sz="2000" dirty="0">
                <a:latin typeface="微软雅黑" pitchFamily="34" charset="-122"/>
                <a:ea typeface="微软雅黑" pitchFamily="34" charset="-122"/>
              </a:rPr>
              <a:t>（实部和虚部是什么？）</a:t>
            </a:r>
            <a:endParaRPr lang="en-US" altLang="zh-CN" sz="2000" dirty="0">
              <a:latin typeface="微软雅黑" pitchFamily="34" charset="-122"/>
              <a:ea typeface="微软雅黑" pitchFamily="34" charset="-122"/>
            </a:endParaRPr>
          </a:p>
          <a:p>
            <a:pPr lvl="1" indent="260350" algn="just" eaLnBrk="1" hangingPunct="1">
              <a:lnSpc>
                <a:spcPct val="150000"/>
              </a:lnSpc>
              <a:buClr>
                <a:srgbClr val="0066FF"/>
              </a:buClr>
              <a:buFont typeface="Wingdings" pitchFamily="2" charset="2"/>
              <a:buChar char="n"/>
            </a:pPr>
            <a:r>
              <a:rPr lang="zh-CN" altLang="en-US" sz="2000" dirty="0">
                <a:latin typeface="微软雅黑" pitchFamily="34" charset="-122"/>
                <a:ea typeface="微软雅黑" pitchFamily="34" charset="-122"/>
              </a:rPr>
              <a:t>对于复数</a:t>
            </a:r>
            <a:r>
              <a:rPr lang="en-US" altLang="zh-CN" sz="2000" dirty="0">
                <a:latin typeface="微软雅黑" pitchFamily="34" charset="-122"/>
                <a:ea typeface="微软雅黑" pitchFamily="34" charset="-122"/>
              </a:rPr>
              <a:t>z</a:t>
            </a:r>
            <a:r>
              <a:rPr lang="zh-CN" altLang="en-US" sz="2000" dirty="0">
                <a:latin typeface="微软雅黑" pitchFamily="34" charset="-122"/>
                <a:ea typeface="微软雅黑" pitchFamily="34" charset="-122"/>
              </a:rPr>
              <a:t>，可以用</a:t>
            </a:r>
            <a:r>
              <a:rPr lang="en-US" altLang="zh-CN" sz="2000" dirty="0" err="1">
                <a:latin typeface="微软雅黑" pitchFamily="34" charset="-122"/>
                <a:ea typeface="微软雅黑" pitchFamily="34" charset="-122"/>
              </a:rPr>
              <a:t>z.real</a:t>
            </a:r>
            <a:r>
              <a:rPr lang="zh-CN" altLang="en-US" sz="2000" dirty="0">
                <a:latin typeface="微软雅黑" pitchFamily="34" charset="-122"/>
                <a:ea typeface="微软雅黑" pitchFamily="34" charset="-122"/>
              </a:rPr>
              <a:t>获得实数部分，</a:t>
            </a:r>
            <a:r>
              <a:rPr lang="en-US" altLang="zh-CN" sz="2000" dirty="0" err="1">
                <a:latin typeface="微软雅黑" pitchFamily="34" charset="-122"/>
                <a:ea typeface="微软雅黑" pitchFamily="34" charset="-122"/>
              </a:rPr>
              <a:t>z.imag</a:t>
            </a:r>
            <a:r>
              <a:rPr lang="zh-CN" altLang="en-US" sz="2000" dirty="0">
                <a:latin typeface="微软雅黑" pitchFamily="34" charset="-122"/>
                <a:ea typeface="微软雅黑" pitchFamily="34" charset="-122"/>
              </a:rPr>
              <a:t>获得虚数部分</a:t>
            </a:r>
            <a:endParaRPr lang="en-US" altLang="zh-CN" sz="2000" dirty="0">
              <a:latin typeface="微软雅黑" pitchFamily="34" charset="-122"/>
              <a:ea typeface="微软雅黑" pitchFamily="34" charset="-122"/>
            </a:endParaRPr>
          </a:p>
          <a:p>
            <a:pPr lvl="1" indent="260350" algn="just" eaLnBrk="1" hangingPunct="1">
              <a:lnSpc>
                <a:spcPct val="150000"/>
              </a:lnSpc>
              <a:buClr>
                <a:srgbClr val="0066FF"/>
              </a:buClr>
              <a:buFont typeface="Wingdings" pitchFamily="2" charset="2"/>
              <a:buChar char="n"/>
            </a:pPr>
            <a:r>
              <a:rPr lang="en-US" altLang="zh-CN" sz="2000" dirty="0" err="1">
                <a:latin typeface="微软雅黑" pitchFamily="34" charset="-122"/>
                <a:ea typeface="微软雅黑" pitchFamily="34" charset="-122"/>
              </a:rPr>
              <a:t>z.real</a:t>
            </a:r>
            <a:r>
              <a:rPr lang="en-US" altLang="zh-CN" sz="2000" dirty="0">
                <a:latin typeface="微软雅黑" pitchFamily="34" charset="-122"/>
                <a:ea typeface="微软雅黑" pitchFamily="34" charset="-122"/>
              </a:rPr>
              <a:t> = 0.000123    </a:t>
            </a:r>
            <a:r>
              <a:rPr lang="en-US" altLang="zh-CN" sz="2000" dirty="0" err="1">
                <a:latin typeface="微软雅黑" pitchFamily="34" charset="-122"/>
                <a:ea typeface="微软雅黑" pitchFamily="34" charset="-122"/>
              </a:rPr>
              <a:t>z.imag</a:t>
            </a:r>
            <a:r>
              <a:rPr lang="en-US" altLang="zh-CN" sz="2000" dirty="0">
                <a:latin typeface="微软雅黑" pitchFamily="34" charset="-122"/>
                <a:ea typeface="微软雅黑" pitchFamily="34" charset="-122"/>
              </a:rPr>
              <a:t> = 5.6e+89</a:t>
            </a:r>
          </a:p>
        </p:txBody>
      </p:sp>
    </p:spTree>
    <p:extLst>
      <p:ext uri="{BB962C8B-B14F-4D97-AF65-F5344CB8AC3E}">
        <p14:creationId xmlns:p14="http://schemas.microsoft.com/office/powerpoint/2010/main" val="81061233"/>
      </p:ext>
    </p:extLst>
  </p:cSld>
  <p:clrMapOvr>
    <a:masterClrMapping/>
  </p:clrMapOvr>
  <p:transition spd="slow">
    <p:wipe dir="d"/>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6192688"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程序的循环结构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遍历循环</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for</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5" name="矩形 1">
            <a:extLst>
              <a:ext uri="{FF2B5EF4-FFF2-40B4-BE49-F238E27FC236}">
                <a16:creationId xmlns:a16="http://schemas.microsoft.com/office/drawing/2014/main" id="{7BCAA53D-12D8-455C-A621-B48C7D07FD27}"/>
              </a:ext>
            </a:extLst>
          </p:cNvPr>
          <p:cNvSpPr>
            <a:spLocks noChangeArrowheads="1"/>
          </p:cNvSpPr>
          <p:nvPr/>
        </p:nvSpPr>
        <p:spPr bwMode="auto">
          <a:xfrm>
            <a:off x="827584" y="1360885"/>
            <a:ext cx="7992888" cy="2951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遍历循环</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spcBef>
                <a:spcPct val="0"/>
              </a:spcBef>
              <a:buFontTx/>
              <a:buNone/>
            </a:pPr>
            <a:r>
              <a:rPr lang="en-US" altLang="zh-CN" sz="18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800" dirty="0">
                <a:latin typeface="微软雅黑" panose="020B0503020204020204" pitchFamily="34" charset="-122"/>
                <a:ea typeface="微软雅黑" panose="020B0503020204020204" pitchFamily="34" charset="-122"/>
                <a:cs typeface="Times New Roman" panose="02020603050405020304" pitchFamily="18" charset="0"/>
              </a:rPr>
              <a:t>根据循环执行次数的确定性，循环可以分为确定次数循环和非确定次数循环。确定次数循环指循环体对循环次数有明确的定义循环次数采用遍历结构中元素个数来体现</a:t>
            </a:r>
            <a:r>
              <a:rPr lang="zh-CN" altLang="en-US" sz="1800"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spcBef>
                <a:spcPct val="0"/>
              </a:spcBef>
              <a:buFontTx/>
              <a:buNone/>
            </a:pPr>
            <a:r>
              <a:rPr lang="zh-CN" altLang="zh-CN" sz="1800" dirty="0">
                <a:latin typeface="微软雅黑" panose="020B0503020204020204" pitchFamily="34" charset="-122"/>
                <a:ea typeface="微软雅黑" panose="020B0503020204020204" pitchFamily="34" charset="-122"/>
              </a:rPr>
              <a:t>Python通过保留字for实现</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遍历循环</a:t>
            </a:r>
            <a:r>
              <a:rPr lang="en-US" altLang="en-US"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 ：</a:t>
            </a:r>
          </a:p>
          <a:p>
            <a:pPr lvl="2">
              <a:lnSpc>
                <a:spcPct val="150000"/>
              </a:lnSpc>
              <a:spcBef>
                <a:spcPct val="0"/>
              </a:spcBef>
              <a:buFontTx/>
              <a:buNone/>
            </a:pPr>
            <a:r>
              <a:rPr lang="en-US"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for  &lt;</a:t>
            </a:r>
            <a:r>
              <a:rPr lang="zh-CN" altLang="en-US"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循环变量</a:t>
            </a:r>
            <a:r>
              <a:rPr lang="en-US"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&gt;  in  &lt;</a:t>
            </a:r>
            <a:r>
              <a:rPr lang="zh-CN" altLang="en-US"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遍历结构</a:t>
            </a:r>
            <a:r>
              <a:rPr lang="en-US"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&gt;:</a:t>
            </a:r>
          </a:p>
          <a:p>
            <a:pPr lvl="2">
              <a:lnSpc>
                <a:spcPct val="150000"/>
              </a:lnSpc>
              <a:spcBef>
                <a:spcPct val="0"/>
              </a:spcBef>
              <a:buFontTx/>
              <a:buNone/>
            </a:pPr>
            <a:r>
              <a:rPr lang="en-US"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&lt;</a:t>
            </a:r>
            <a:r>
              <a:rPr lang="zh-CN" altLang="en-US"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语句块</a:t>
            </a:r>
            <a:r>
              <a:rPr lang="en-US" altLang="zh-CN" sz="1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&gt; </a:t>
            </a:r>
          </a:p>
        </p:txBody>
      </p:sp>
    </p:spTree>
    <p:extLst>
      <p:ext uri="{BB962C8B-B14F-4D97-AF65-F5344CB8AC3E}">
        <p14:creationId xmlns:p14="http://schemas.microsoft.com/office/powerpoint/2010/main" val="2173478482"/>
      </p:ext>
    </p:extLst>
  </p:cSld>
  <p:clrMapOvr>
    <a:masterClrMapping/>
  </p:clrMapOvr>
  <p:transition spd="slow">
    <p:wipe dir="d"/>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6192688"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程序的循环结构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遍历循环</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for</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6" name="Rectangle 2">
            <a:extLst>
              <a:ext uri="{FF2B5EF4-FFF2-40B4-BE49-F238E27FC236}">
                <a16:creationId xmlns:a16="http://schemas.microsoft.com/office/drawing/2014/main" id="{D24B631F-B929-4034-800B-200C27AB270F}"/>
              </a:ext>
            </a:extLst>
          </p:cNvPr>
          <p:cNvSpPr>
            <a:spLocks noChangeArrowheads="1"/>
          </p:cNvSpPr>
          <p:nvPr/>
        </p:nvSpPr>
        <p:spPr bwMode="auto">
          <a:xfrm>
            <a:off x="804862" y="1404332"/>
            <a:ext cx="669607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zh-CN" sz="1600" dirty="0">
                <a:latin typeface="微软雅黑" panose="020B0503020204020204" pitchFamily="34" charset="-122"/>
                <a:ea typeface="微软雅黑" panose="020B0503020204020204" pitchFamily="34" charset="-122"/>
              </a:rPr>
              <a:t>遍历结构可以是字符串、文件、组合数据类型或range()函数</a:t>
            </a:r>
            <a:r>
              <a:rPr lang="zh-CN" altLang="en-US" sz="1600" dirty="0">
                <a:latin typeface="微软雅黑" panose="020B0503020204020204" pitchFamily="34" charset="-122"/>
                <a:ea typeface="微软雅黑" panose="020B0503020204020204" pitchFamily="34" charset="-122"/>
              </a:rPr>
              <a:t>：</a:t>
            </a:r>
          </a:p>
        </p:txBody>
      </p:sp>
      <p:graphicFrame>
        <p:nvGraphicFramePr>
          <p:cNvPr id="7" name="表格 6">
            <a:extLst>
              <a:ext uri="{FF2B5EF4-FFF2-40B4-BE49-F238E27FC236}">
                <a16:creationId xmlns:a16="http://schemas.microsoft.com/office/drawing/2014/main" id="{96974845-5223-47FC-B5BB-1D13298F7A51}"/>
              </a:ext>
            </a:extLst>
          </p:cNvPr>
          <p:cNvGraphicFramePr>
            <a:graphicFrameLocks noGrp="1"/>
          </p:cNvGraphicFramePr>
          <p:nvPr>
            <p:extLst>
              <p:ext uri="{D42A27DB-BD31-4B8C-83A1-F6EECF244321}">
                <p14:modId xmlns:p14="http://schemas.microsoft.com/office/powerpoint/2010/main" val="3471852061"/>
              </p:ext>
            </p:extLst>
          </p:nvPr>
        </p:nvGraphicFramePr>
        <p:xfrm>
          <a:off x="971600" y="1852448"/>
          <a:ext cx="5346724" cy="910728"/>
        </p:xfrm>
        <a:graphic>
          <a:graphicData uri="http://schemas.openxmlformats.org/drawingml/2006/table">
            <a:tbl>
              <a:tblPr/>
              <a:tblGrid>
                <a:gridCol w="1313835">
                  <a:extLst>
                    <a:ext uri="{9D8B030D-6E8A-4147-A177-3AD203B41FA5}">
                      <a16:colId xmlns:a16="http://schemas.microsoft.com/office/drawing/2014/main" val="2412508430"/>
                    </a:ext>
                  </a:extLst>
                </a:gridCol>
                <a:gridCol w="1420200">
                  <a:extLst>
                    <a:ext uri="{9D8B030D-6E8A-4147-A177-3AD203B41FA5}">
                      <a16:colId xmlns:a16="http://schemas.microsoft.com/office/drawing/2014/main" val="2357808641"/>
                    </a:ext>
                  </a:extLst>
                </a:gridCol>
                <a:gridCol w="1274884">
                  <a:extLst>
                    <a:ext uri="{9D8B030D-6E8A-4147-A177-3AD203B41FA5}">
                      <a16:colId xmlns:a16="http://schemas.microsoft.com/office/drawing/2014/main" val="754318571"/>
                    </a:ext>
                  </a:extLst>
                </a:gridCol>
                <a:gridCol w="1337805">
                  <a:extLst>
                    <a:ext uri="{9D8B030D-6E8A-4147-A177-3AD203B41FA5}">
                      <a16:colId xmlns:a16="http://schemas.microsoft.com/office/drawing/2014/main" val="1286797247"/>
                    </a:ext>
                  </a:extLst>
                </a:gridCol>
              </a:tblGrid>
              <a:tr h="9107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循环</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N</a:t>
                      </a: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次</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 </a:t>
                      </a:r>
                      <a:r>
                        <a:rPr kumimoji="0" lang="en-US" altLang="zh-CN" sz="11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in range(N):</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&lt;</a:t>
                      </a: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语句块</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遍历文件</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fi</a:t>
                      </a: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的每一行</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 line in fi:</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&lt;</a:t>
                      </a: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语句块</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遍历字符串</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 c in s:</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&lt;</a:t>
                      </a: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语句块</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遍历列表</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ls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for item in ls:</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&lt;</a:t>
                      </a:r>
                      <a:r>
                        <a:rPr kumimoji="0" lang="zh-CN"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语句块</a:t>
                      </a:r>
                      <a:r>
                        <a:rPr kumimoji="0" lang="en-US" altLang="zh-CN" sz="11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544095602"/>
                  </a:ext>
                </a:extLst>
              </a:tr>
            </a:tbl>
          </a:graphicData>
        </a:graphic>
      </p:graphicFrame>
      <p:sp>
        <p:nvSpPr>
          <p:cNvPr id="8" name="矩形 6">
            <a:extLst>
              <a:ext uri="{FF2B5EF4-FFF2-40B4-BE49-F238E27FC236}">
                <a16:creationId xmlns:a16="http://schemas.microsoft.com/office/drawing/2014/main" id="{8AC2AAA0-6716-466E-8B93-B323021690C7}"/>
              </a:ext>
            </a:extLst>
          </p:cNvPr>
          <p:cNvSpPr>
            <a:spLocks noChangeArrowheads="1"/>
          </p:cNvSpPr>
          <p:nvPr/>
        </p:nvSpPr>
        <p:spPr bwMode="auto">
          <a:xfrm>
            <a:off x="457200" y="2814384"/>
            <a:ext cx="566737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FontTx/>
              <a:buNone/>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遍历循环还有一种扩展模式，使用方法如下：</a:t>
            </a:r>
          </a:p>
        </p:txBody>
      </p:sp>
      <p:sp>
        <p:nvSpPr>
          <p:cNvPr id="9" name="矩形 7">
            <a:extLst>
              <a:ext uri="{FF2B5EF4-FFF2-40B4-BE49-F238E27FC236}">
                <a16:creationId xmlns:a16="http://schemas.microsoft.com/office/drawing/2014/main" id="{416091C0-3940-48FF-80F0-D40FD9ABBC10}"/>
              </a:ext>
            </a:extLst>
          </p:cNvPr>
          <p:cNvSpPr>
            <a:spLocks noChangeArrowheads="1"/>
          </p:cNvSpPr>
          <p:nvPr/>
        </p:nvSpPr>
        <p:spPr bwMode="auto">
          <a:xfrm>
            <a:off x="804862" y="3245488"/>
            <a:ext cx="4572000"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indent="3048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for  &lt;</a:t>
            </a:r>
            <a:r>
              <a:rPr lang="zh-CN"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循环变量</a:t>
            </a: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&gt;  in  &lt;</a:t>
            </a:r>
            <a:r>
              <a:rPr lang="zh-CN"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遍历结构</a:t>
            </a: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&gt;:</a:t>
            </a:r>
            <a:endParaRPr lang="zh-CN"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ct val="0"/>
              </a:spcBef>
              <a:buFontTx/>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&lt;</a:t>
            </a:r>
            <a:r>
              <a:rPr lang="zh-CN"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语句块</a:t>
            </a: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1&gt;</a:t>
            </a:r>
            <a:endParaRPr lang="zh-CN"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ct val="0"/>
              </a:spcBef>
              <a:buFontTx/>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else:</a:t>
            </a:r>
            <a:endParaRPr lang="zh-CN"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spcBef>
                <a:spcPct val="0"/>
              </a:spcBef>
              <a:buFontTx/>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    &lt;</a:t>
            </a:r>
            <a:r>
              <a:rPr lang="zh-CN"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语句块</a:t>
            </a: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rPr>
              <a:t>2&gt;</a:t>
            </a:r>
            <a:endParaRPr lang="zh-CN"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Rectangle 1">
            <a:extLst>
              <a:ext uri="{FF2B5EF4-FFF2-40B4-BE49-F238E27FC236}">
                <a16:creationId xmlns:a16="http://schemas.microsoft.com/office/drawing/2014/main" id="{9FB171BF-1FFD-4B6B-9AB4-E05FB394FFD9}"/>
              </a:ext>
            </a:extLst>
          </p:cNvPr>
          <p:cNvSpPr>
            <a:spLocks noChangeArrowheads="1"/>
          </p:cNvSpPr>
          <p:nvPr/>
        </p:nvSpPr>
        <p:spPr bwMode="auto">
          <a:xfrm>
            <a:off x="4988464" y="2979710"/>
            <a:ext cx="3919599" cy="1200329"/>
          </a:xfrm>
          <a:prstGeom prst="rect">
            <a:avLst/>
          </a:prstGeom>
          <a:solidFill>
            <a:schemeClr val="bg1">
              <a:lumMod val="85000"/>
            </a:schemeClr>
          </a:solidFill>
          <a:ln>
            <a:noFill/>
          </a:ln>
          <a:effectLs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zh-CN" altLang="zh-CN" sz="1200" dirty="0">
                <a:latin typeface="微软雅黑" panose="020B0503020204020204" pitchFamily="34" charset="-122"/>
                <a:ea typeface="微软雅黑" panose="020B0503020204020204" pitchFamily="34" charset="-122"/>
              </a:rPr>
              <a:t>当for循环正常执行之后，程序会继续执行else语句中内容。else语句只在循环正常执行之后才执行</a:t>
            </a:r>
            <a:r>
              <a:rPr lang="en-US" altLang="zh-CN" sz="1200" dirty="0" err="1">
                <a:latin typeface="微软雅黑" panose="020B0503020204020204" pitchFamily="34" charset="-122"/>
                <a:ea typeface="微软雅黑" panose="020B0503020204020204" pitchFamily="34" charset="-122"/>
              </a:rPr>
              <a:t>并结束</a:t>
            </a:r>
            <a:r>
              <a:rPr lang="zh-CN" altLang="en-US" sz="1200" dirty="0">
                <a:latin typeface="微软雅黑" panose="020B0503020204020204" pitchFamily="34" charset="-122"/>
                <a:ea typeface="微软雅黑" panose="020B0503020204020204" pitchFamily="34" charset="-122"/>
              </a:rPr>
              <a:t>，因此，可以在</a:t>
            </a:r>
            <a:r>
              <a:rPr lang="en-US" altLang="zh-CN" sz="1200" dirty="0">
                <a:latin typeface="微软雅黑" panose="020B0503020204020204" pitchFamily="34" charset="-122"/>
                <a:ea typeface="微软雅黑" panose="020B0503020204020204" pitchFamily="34" charset="-122"/>
              </a:rPr>
              <a:t>&lt;</a:t>
            </a:r>
            <a:r>
              <a:rPr lang="zh-CN" altLang="en-US" sz="1200" dirty="0">
                <a:latin typeface="微软雅黑" panose="020B0503020204020204" pitchFamily="34" charset="-122"/>
                <a:ea typeface="微软雅黑" panose="020B0503020204020204" pitchFamily="34" charset="-122"/>
              </a:rPr>
              <a:t>语句块</a:t>
            </a:r>
            <a:r>
              <a:rPr lang="en-US" altLang="zh-CN" sz="1200" dirty="0">
                <a:latin typeface="微软雅黑" panose="020B0503020204020204" pitchFamily="34" charset="-122"/>
                <a:ea typeface="微软雅黑" panose="020B0503020204020204" pitchFamily="34" charset="-122"/>
              </a:rPr>
              <a:t>2&gt;</a:t>
            </a:r>
            <a:r>
              <a:rPr lang="zh-CN" altLang="en-US" sz="1200" dirty="0">
                <a:latin typeface="微软雅黑" panose="020B0503020204020204" pitchFamily="34" charset="-122"/>
                <a:ea typeface="微软雅黑" panose="020B0503020204020204" pitchFamily="34" charset="-122"/>
              </a:rPr>
              <a:t>中放置判断循环执行情况的语句。</a:t>
            </a:r>
          </a:p>
        </p:txBody>
      </p:sp>
      <p:graphicFrame>
        <p:nvGraphicFramePr>
          <p:cNvPr id="11" name="表格 10">
            <a:extLst>
              <a:ext uri="{FF2B5EF4-FFF2-40B4-BE49-F238E27FC236}">
                <a16:creationId xmlns:a16="http://schemas.microsoft.com/office/drawing/2014/main" id="{9E3845D8-1DD3-4DFB-83EA-1912B82F7F86}"/>
              </a:ext>
            </a:extLst>
          </p:cNvPr>
          <p:cNvGraphicFramePr>
            <a:graphicFrameLocks noGrp="1"/>
          </p:cNvGraphicFramePr>
          <p:nvPr>
            <p:extLst>
              <p:ext uri="{D42A27DB-BD31-4B8C-83A1-F6EECF244321}">
                <p14:modId xmlns:p14="http://schemas.microsoft.com/office/powerpoint/2010/main" val="2811288486"/>
              </p:ext>
            </p:extLst>
          </p:nvPr>
        </p:nvGraphicFramePr>
        <p:xfrm>
          <a:off x="2721767" y="4180039"/>
          <a:ext cx="2862263" cy="927100"/>
        </p:xfrm>
        <a:graphic>
          <a:graphicData uri="http://schemas.openxmlformats.org/drawingml/2006/table">
            <a:tbl>
              <a:tblPr/>
              <a:tblGrid>
                <a:gridCol w="191328">
                  <a:extLst>
                    <a:ext uri="{9D8B030D-6E8A-4147-A177-3AD203B41FA5}">
                      <a16:colId xmlns:a16="http://schemas.microsoft.com/office/drawing/2014/main" val="3557282168"/>
                    </a:ext>
                  </a:extLst>
                </a:gridCol>
                <a:gridCol w="2670935">
                  <a:extLst>
                    <a:ext uri="{9D8B030D-6E8A-4147-A177-3AD203B41FA5}">
                      <a16:colId xmlns:a16="http://schemas.microsoft.com/office/drawing/2014/main" val="3044580684"/>
                    </a:ext>
                  </a:extLst>
                </a:gridCol>
              </a:tblGrid>
              <a:tr h="3678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8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4" marR="51434"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8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4" marR="51434"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153327953"/>
                  </a:ext>
                </a:extLst>
              </a:tr>
              <a:tr h="73569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0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0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4" marR="51434"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for s in "BIT":</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循环进行中</a:t>
                      </a:r>
                      <a:r>
                        <a:rPr kumimoji="0" lang="en-US"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 s)</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s = "</a:t>
                      </a:r>
                      <a:r>
                        <a:rPr kumimoji="0" lang="zh-CN"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循环正常结束</a:t>
                      </a:r>
                      <a:r>
                        <a:rPr kumimoji="0" lang="en-US"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print(s)</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4" marR="51434"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733890422"/>
                  </a:ext>
                </a:extLst>
              </a:tr>
              <a:tr h="5885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8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8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4" marR="51434"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8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8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4" marR="51434"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760761953"/>
                  </a:ext>
                </a:extLst>
              </a:tr>
            </a:tbl>
          </a:graphicData>
        </a:graphic>
      </p:graphicFrame>
      <p:graphicFrame>
        <p:nvGraphicFramePr>
          <p:cNvPr id="12" name="表格 11">
            <a:extLst>
              <a:ext uri="{FF2B5EF4-FFF2-40B4-BE49-F238E27FC236}">
                <a16:creationId xmlns:a16="http://schemas.microsoft.com/office/drawing/2014/main" id="{F966251F-0012-4B08-B6A1-5B8830BAE910}"/>
              </a:ext>
            </a:extLst>
          </p:cNvPr>
          <p:cNvGraphicFramePr>
            <a:graphicFrameLocks noGrp="1"/>
          </p:cNvGraphicFramePr>
          <p:nvPr>
            <p:extLst>
              <p:ext uri="{D42A27DB-BD31-4B8C-83A1-F6EECF244321}">
                <p14:modId xmlns:p14="http://schemas.microsoft.com/office/powerpoint/2010/main" val="1461877811"/>
              </p:ext>
            </p:extLst>
          </p:nvPr>
        </p:nvGraphicFramePr>
        <p:xfrm>
          <a:off x="5795109" y="4240915"/>
          <a:ext cx="2862263" cy="839983"/>
        </p:xfrm>
        <a:graphic>
          <a:graphicData uri="http://schemas.openxmlformats.org/drawingml/2006/table">
            <a:tbl>
              <a:tblPr/>
              <a:tblGrid>
                <a:gridCol w="2862263">
                  <a:extLst>
                    <a:ext uri="{9D8B030D-6E8A-4147-A177-3AD203B41FA5}">
                      <a16:colId xmlns:a16="http://schemas.microsoft.com/office/drawing/2014/main" val="317410797"/>
                    </a:ext>
                  </a:extLst>
                </a:gridCol>
              </a:tblGrid>
              <a:tr h="83998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0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循环进行中</a:t>
                      </a:r>
                      <a:r>
                        <a:rPr kumimoji="0" lang="en-US" altLang="zh-CN" sz="10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B</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循环进行中</a:t>
                      </a:r>
                      <a:r>
                        <a:rPr kumimoji="0" lang="en-US" altLang="zh-CN" sz="10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I</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循环进行中</a:t>
                      </a:r>
                      <a:r>
                        <a:rPr kumimoji="0" lang="en-US" altLang="zh-CN" sz="10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T</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0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循环正常结束</a:t>
                      </a:r>
                      <a:endParaRPr kumimoji="0" lang="zh-CN" altLang="zh-CN" sz="10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4" marR="51434"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3167927958"/>
                  </a:ext>
                </a:extLst>
              </a:tr>
            </a:tbl>
          </a:graphicData>
        </a:graphic>
      </p:graphicFrame>
    </p:spTree>
    <p:extLst>
      <p:ext uri="{BB962C8B-B14F-4D97-AF65-F5344CB8AC3E}">
        <p14:creationId xmlns:p14="http://schemas.microsoft.com/office/powerpoint/2010/main" val="4012767141"/>
      </p:ext>
    </p:extLst>
  </p:cSld>
  <p:clrMapOvr>
    <a:masterClrMapping/>
  </p:clrMapOvr>
  <p:transition spd="slow">
    <p:wipe dir="d"/>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640871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程序的循环结构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无限循环</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while</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5" name="Rectangle 1">
            <a:extLst>
              <a:ext uri="{FF2B5EF4-FFF2-40B4-BE49-F238E27FC236}">
                <a16:creationId xmlns:a16="http://schemas.microsoft.com/office/drawing/2014/main" id="{47AFD86E-610A-456F-AA52-0C6CDD36F6DE}"/>
              </a:ext>
            </a:extLst>
          </p:cNvPr>
          <p:cNvSpPr>
            <a:spLocks noChangeArrowheads="1"/>
          </p:cNvSpPr>
          <p:nvPr/>
        </p:nvSpPr>
        <p:spPr bwMode="auto">
          <a:xfrm>
            <a:off x="731921" y="1294770"/>
            <a:ext cx="820891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en-US" sz="1600" dirty="0" err="1">
                <a:latin typeface="微软雅黑" panose="020B0503020204020204" pitchFamily="34" charset="-122"/>
                <a:ea typeface="微软雅黑" panose="020B0503020204020204" pitchFamily="34" charset="-122"/>
              </a:rPr>
              <a:t>无限循环</a:t>
            </a:r>
            <a:r>
              <a:rPr lang="zh-CN" altLang="en-US" sz="1600" dirty="0">
                <a:latin typeface="微软雅黑" panose="020B0503020204020204" pitchFamily="34" charset="-122"/>
                <a:ea typeface="微软雅黑" panose="020B0503020204020204" pitchFamily="34" charset="-122"/>
              </a:rPr>
              <a:t>：</a:t>
            </a:r>
          </a:p>
          <a:p>
            <a:pPr marL="285750" indent="-285750">
              <a:spcBef>
                <a:spcPct val="0"/>
              </a:spcBef>
              <a:buClr>
                <a:srgbClr val="0070C0"/>
              </a:buClr>
              <a:buFont typeface="Wingdings" panose="05000000000000000000" pitchFamily="2" charset="2"/>
              <a:buChar char="n"/>
            </a:pPr>
            <a:r>
              <a:rPr lang="en-US" altLang="en-US" sz="1600" dirty="0" err="1">
                <a:latin typeface="微软雅黑" panose="020B0503020204020204" pitchFamily="34" charset="-122"/>
                <a:ea typeface="微软雅黑" panose="020B0503020204020204" pitchFamily="34" charset="-122"/>
              </a:rPr>
              <a:t>无限循环一直保持循环操作直到</a:t>
            </a:r>
            <a:r>
              <a:rPr lang="zh-CN" altLang="en-US" sz="1600" dirty="0">
                <a:latin typeface="微软雅黑" panose="020B0503020204020204" pitchFamily="34" charset="-122"/>
                <a:ea typeface="微软雅黑" panose="020B0503020204020204" pitchFamily="34" charset="-122"/>
              </a:rPr>
              <a:t>特定</a:t>
            </a:r>
            <a:r>
              <a:rPr lang="en-US" altLang="en-US" sz="1600" dirty="0" err="1">
                <a:latin typeface="微软雅黑" panose="020B0503020204020204" pitchFamily="34" charset="-122"/>
                <a:ea typeface="微软雅黑" panose="020B0503020204020204" pitchFamily="34" charset="-122"/>
              </a:rPr>
              <a:t>循环</a:t>
            </a:r>
            <a:r>
              <a:rPr lang="zh-CN" altLang="en-US" sz="1600" dirty="0">
                <a:latin typeface="微软雅黑" panose="020B0503020204020204" pitchFamily="34" charset="-122"/>
                <a:ea typeface="微软雅黑" panose="020B0503020204020204" pitchFamily="34" charset="-122"/>
              </a:rPr>
              <a:t>条件</a:t>
            </a:r>
            <a:r>
              <a:rPr lang="en-US" altLang="en-US" sz="1600" dirty="0">
                <a:latin typeface="微软雅黑" panose="020B0503020204020204" pitchFamily="34" charset="-122"/>
                <a:ea typeface="微软雅黑" panose="020B0503020204020204" pitchFamily="34" charset="-122"/>
              </a:rPr>
              <a:t>不</a:t>
            </a:r>
            <a:r>
              <a:rPr lang="zh-CN" altLang="en-US" sz="1600" dirty="0">
                <a:latin typeface="微软雅黑" panose="020B0503020204020204" pitchFamily="34" charset="-122"/>
                <a:ea typeface="微软雅黑" panose="020B0503020204020204" pitchFamily="34" charset="-122"/>
              </a:rPr>
              <a:t>被</a:t>
            </a:r>
            <a:r>
              <a:rPr lang="en-US" altLang="en-US" sz="1600" dirty="0" err="1">
                <a:latin typeface="微软雅黑" panose="020B0503020204020204" pitchFamily="34" charset="-122"/>
                <a:ea typeface="微软雅黑" panose="020B0503020204020204" pitchFamily="34" charset="-122"/>
              </a:rPr>
              <a:t>满足才结束，不需要提前</a:t>
            </a:r>
            <a:r>
              <a:rPr lang="zh-CN" altLang="en-US" sz="1600" dirty="0">
                <a:latin typeface="微软雅黑" panose="020B0503020204020204" pitchFamily="34" charset="-122"/>
                <a:ea typeface="微软雅黑" panose="020B0503020204020204" pitchFamily="34" charset="-122"/>
              </a:rPr>
              <a:t>知道</a:t>
            </a:r>
            <a:r>
              <a:rPr lang="en-US" altLang="en-US" sz="1600" dirty="0" err="1">
                <a:latin typeface="微软雅黑" panose="020B0503020204020204" pitchFamily="34" charset="-122"/>
                <a:ea typeface="微软雅黑" panose="020B0503020204020204" pitchFamily="34" charset="-122"/>
              </a:rPr>
              <a:t>确定</a:t>
            </a:r>
            <a:r>
              <a:rPr lang="zh-CN" altLang="en-US" sz="1600" dirty="0">
                <a:latin typeface="微软雅黑" panose="020B0503020204020204" pitchFamily="34" charset="-122"/>
                <a:ea typeface="微软雅黑" panose="020B0503020204020204" pitchFamily="34" charset="-122"/>
              </a:rPr>
              <a:t>循环次数。</a:t>
            </a:r>
          </a:p>
          <a:p>
            <a:pPr marL="285750" indent="-285750">
              <a:spcBef>
                <a:spcPct val="0"/>
              </a:spcBef>
              <a:buClr>
                <a:srgbClr val="0070C0"/>
              </a:buClr>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Python通过保留字while实现无限循环，使用方法如下：</a:t>
            </a:r>
            <a:endParaRPr lang="zh-CN" altLang="en-US" sz="1600" dirty="0">
              <a:latin typeface="微软雅黑" panose="020B0503020204020204" pitchFamily="34" charset="-122"/>
              <a:ea typeface="微软雅黑" panose="020B0503020204020204" pitchFamily="34" charset="-122"/>
            </a:endParaRPr>
          </a:p>
          <a:p>
            <a:pPr lvl="3">
              <a:spcBef>
                <a:spcPct val="0"/>
              </a:spcBef>
              <a:buFontTx/>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while  &lt;</a:t>
            </a:r>
            <a:r>
              <a:rPr lang="zh-CN" altLang="en-US"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条件</a:t>
            </a: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&gt;:</a:t>
            </a:r>
          </a:p>
          <a:p>
            <a:pPr lvl="3">
              <a:spcBef>
                <a:spcPct val="0"/>
              </a:spcBef>
              <a:buFontTx/>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&lt;</a:t>
            </a:r>
            <a:r>
              <a:rPr lang="zh-CN" altLang="en-US"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语句块</a:t>
            </a: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&gt;</a:t>
            </a:r>
            <a:r>
              <a:rPr lang="zh-CN" altLang="en-US"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语句块</a:t>
            </a:r>
          </a:p>
        </p:txBody>
      </p:sp>
      <p:sp>
        <p:nvSpPr>
          <p:cNvPr id="6" name="Rectangle 1">
            <a:extLst>
              <a:ext uri="{FF2B5EF4-FFF2-40B4-BE49-F238E27FC236}">
                <a16:creationId xmlns:a16="http://schemas.microsoft.com/office/drawing/2014/main" id="{8809A0AA-DEEE-4E33-95A0-FE8297472587}"/>
              </a:ext>
            </a:extLst>
          </p:cNvPr>
          <p:cNvSpPr>
            <a:spLocks noChangeArrowheads="1"/>
          </p:cNvSpPr>
          <p:nvPr/>
        </p:nvSpPr>
        <p:spPr bwMode="auto">
          <a:xfrm>
            <a:off x="731921" y="3048511"/>
            <a:ext cx="6319838"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Clr>
                <a:srgbClr val="0070C0"/>
              </a:buClr>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无限循环也有一种使用保留字</a:t>
            </a:r>
            <a:r>
              <a:rPr lang="en-US" altLang="zh-CN" sz="1600" dirty="0">
                <a:latin typeface="微软雅黑" panose="020B0503020204020204" pitchFamily="34" charset="-122"/>
                <a:ea typeface="微软雅黑" panose="020B0503020204020204" pitchFamily="34" charset="-122"/>
              </a:rPr>
              <a:t>else</a:t>
            </a:r>
            <a:r>
              <a:rPr lang="zh-CN" altLang="en-US" sz="1600" dirty="0">
                <a:latin typeface="微软雅黑" panose="020B0503020204020204" pitchFamily="34" charset="-122"/>
                <a:ea typeface="微软雅黑" panose="020B0503020204020204" pitchFamily="34" charset="-122"/>
              </a:rPr>
              <a:t>的扩展模式：</a:t>
            </a:r>
            <a:endParaRPr lang="en-US" altLang="en-US" sz="1600" dirty="0">
              <a:latin typeface="微软雅黑" panose="020B0503020204020204" pitchFamily="34" charset="-122"/>
              <a:ea typeface="微软雅黑" panose="020B0503020204020204" pitchFamily="34" charset="-122"/>
            </a:endParaRPr>
          </a:p>
          <a:p>
            <a:pPr lvl="3">
              <a:spcBef>
                <a:spcPct val="0"/>
              </a:spcBef>
              <a:buClr>
                <a:srgbClr val="0070C0"/>
              </a:buClr>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while  &lt;</a:t>
            </a:r>
            <a:r>
              <a:rPr lang="zh-CN" altLang="en-US"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条件</a:t>
            </a: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&gt;:</a:t>
            </a:r>
          </a:p>
          <a:p>
            <a:pPr lvl="3">
              <a:spcBef>
                <a:spcPct val="0"/>
              </a:spcBef>
              <a:buClr>
                <a:srgbClr val="0070C0"/>
              </a:buClr>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&lt;</a:t>
            </a:r>
            <a:r>
              <a:rPr lang="zh-CN" altLang="en-US"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语句块</a:t>
            </a: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1&gt;</a:t>
            </a:r>
          </a:p>
          <a:p>
            <a:pPr lvl="3">
              <a:spcBef>
                <a:spcPct val="0"/>
              </a:spcBef>
              <a:buClr>
                <a:srgbClr val="0070C0"/>
              </a:buClr>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else:</a:t>
            </a:r>
          </a:p>
          <a:p>
            <a:pPr lvl="3">
              <a:spcBef>
                <a:spcPct val="0"/>
              </a:spcBef>
              <a:buClr>
                <a:srgbClr val="0070C0"/>
              </a:buClr>
              <a:buNone/>
            </a:pP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&lt;</a:t>
            </a:r>
            <a:r>
              <a:rPr lang="zh-CN" altLang="en-US"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语句块</a:t>
            </a:r>
            <a:r>
              <a:rPr lang="en-US" altLang="zh-CN" sz="16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2&gt;</a:t>
            </a:r>
          </a:p>
        </p:txBody>
      </p:sp>
      <p:graphicFrame>
        <p:nvGraphicFramePr>
          <p:cNvPr id="7" name="表格 6">
            <a:extLst>
              <a:ext uri="{FF2B5EF4-FFF2-40B4-BE49-F238E27FC236}">
                <a16:creationId xmlns:a16="http://schemas.microsoft.com/office/drawing/2014/main" id="{66670F9E-36CB-4373-B9BC-A4B4BDCFFCBB}"/>
              </a:ext>
            </a:extLst>
          </p:cNvPr>
          <p:cNvGraphicFramePr>
            <a:graphicFrameLocks noGrp="1"/>
          </p:cNvGraphicFramePr>
          <p:nvPr>
            <p:extLst>
              <p:ext uri="{D42A27DB-BD31-4B8C-83A1-F6EECF244321}">
                <p14:modId xmlns:p14="http://schemas.microsoft.com/office/powerpoint/2010/main" val="3399425125"/>
              </p:ext>
            </p:extLst>
          </p:nvPr>
        </p:nvGraphicFramePr>
        <p:xfrm>
          <a:off x="3681896" y="3387650"/>
          <a:ext cx="3678155" cy="1645920"/>
        </p:xfrm>
        <a:graphic>
          <a:graphicData uri="http://schemas.openxmlformats.org/drawingml/2006/table">
            <a:tbl>
              <a:tblPr/>
              <a:tblGrid>
                <a:gridCol w="246959">
                  <a:extLst>
                    <a:ext uri="{9D8B030D-6E8A-4147-A177-3AD203B41FA5}">
                      <a16:colId xmlns:a16="http://schemas.microsoft.com/office/drawing/2014/main" val="1883302417"/>
                    </a:ext>
                  </a:extLst>
                </a:gridCol>
                <a:gridCol w="3431196">
                  <a:extLst>
                    <a:ext uri="{9D8B030D-6E8A-4147-A177-3AD203B41FA5}">
                      <a16:colId xmlns:a16="http://schemas.microsoft.com/office/drawing/2014/main" val="1585711595"/>
                    </a:ext>
                  </a:extLst>
                </a:gridCol>
              </a:tblGrid>
              <a:tr h="16274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28" marR="51428"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28" marR="51428"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094810978"/>
                  </a:ext>
                </a:extLst>
              </a:tr>
              <a:tr h="11866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7</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28" marR="51428"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s,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idx</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"BIT", 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while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idx</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&lt;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len</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(s):</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循环进行中</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 s[</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idx</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idx</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1</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s = "</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循环正常结束</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print(s)</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28" marR="51428"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574994308"/>
                  </a:ext>
                </a:extLst>
              </a:tr>
              <a:tr h="16274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28" marR="51428"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28" marR="51428"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638481858"/>
                  </a:ext>
                </a:extLst>
              </a:tr>
            </a:tbl>
          </a:graphicData>
        </a:graphic>
      </p:graphicFrame>
      <p:graphicFrame>
        <p:nvGraphicFramePr>
          <p:cNvPr id="8" name="表格 7">
            <a:extLst>
              <a:ext uri="{FF2B5EF4-FFF2-40B4-BE49-F238E27FC236}">
                <a16:creationId xmlns:a16="http://schemas.microsoft.com/office/drawing/2014/main" id="{FB66DC14-BB9E-4E00-AE42-D266E2B922FE}"/>
              </a:ext>
            </a:extLst>
          </p:cNvPr>
          <p:cNvGraphicFramePr>
            <a:graphicFrameLocks noGrp="1"/>
          </p:cNvGraphicFramePr>
          <p:nvPr>
            <p:extLst>
              <p:ext uri="{D42A27DB-BD31-4B8C-83A1-F6EECF244321}">
                <p14:modId xmlns:p14="http://schemas.microsoft.com/office/powerpoint/2010/main" val="2520475105"/>
              </p:ext>
            </p:extLst>
          </p:nvPr>
        </p:nvGraphicFramePr>
        <p:xfrm>
          <a:off x="7668344" y="3686033"/>
          <a:ext cx="1190749" cy="1003671"/>
        </p:xfrm>
        <a:graphic>
          <a:graphicData uri="http://schemas.openxmlformats.org/drawingml/2006/table">
            <a:tbl>
              <a:tblPr/>
              <a:tblGrid>
                <a:gridCol w="1190749">
                  <a:extLst>
                    <a:ext uri="{9D8B030D-6E8A-4147-A177-3AD203B41FA5}">
                      <a16:colId xmlns:a16="http://schemas.microsoft.com/office/drawing/2014/main" val="3271180125"/>
                    </a:ext>
                  </a:extLst>
                </a:gridCol>
              </a:tblGrid>
              <a:tr h="100367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循环进行中</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B</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循环进行中</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I</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循环进行中</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循环正常结束</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1" marR="51431"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2925465285"/>
                  </a:ext>
                </a:extLst>
              </a:tr>
            </a:tbl>
          </a:graphicData>
        </a:graphic>
      </p:graphicFrame>
    </p:spTree>
    <p:extLst>
      <p:ext uri="{BB962C8B-B14F-4D97-AF65-F5344CB8AC3E}">
        <p14:creationId xmlns:p14="http://schemas.microsoft.com/office/powerpoint/2010/main" val="2098977566"/>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640871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程序的循环结构</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--break</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和</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continue</a:t>
            </a:r>
          </a:p>
        </p:txBody>
      </p:sp>
      <p:sp>
        <p:nvSpPr>
          <p:cNvPr id="9" name="Rectangle 1">
            <a:extLst>
              <a:ext uri="{FF2B5EF4-FFF2-40B4-BE49-F238E27FC236}">
                <a16:creationId xmlns:a16="http://schemas.microsoft.com/office/drawing/2014/main" id="{DC689696-0D07-4959-822B-AD3F4F9E2BE0}"/>
              </a:ext>
            </a:extLst>
          </p:cNvPr>
          <p:cNvSpPr>
            <a:spLocks noChangeArrowheads="1"/>
          </p:cNvSpPr>
          <p:nvPr/>
        </p:nvSpPr>
        <p:spPr bwMode="auto">
          <a:xfrm>
            <a:off x="755577" y="1411461"/>
            <a:ext cx="482453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en-US" altLang="zh-CN" sz="1600" dirty="0">
                <a:latin typeface="微软雅黑" panose="020B0503020204020204" pitchFamily="34" charset="-122"/>
                <a:ea typeface="微软雅黑" panose="020B0503020204020204" pitchFamily="34" charset="-122"/>
              </a:rPr>
              <a:t>break</a:t>
            </a:r>
            <a:r>
              <a:rPr lang="zh-CN" altLang="en-US" sz="1600" dirty="0">
                <a:latin typeface="微软雅黑" panose="020B0503020204020204" pitchFamily="34" charset="-122"/>
                <a:ea typeface="微软雅黑" panose="020B0503020204020204" pitchFamily="34" charset="-122"/>
              </a:rPr>
              <a:t>用来跳出最内层</a:t>
            </a:r>
            <a:r>
              <a:rPr lang="en-US" altLang="zh-CN" sz="1600" dirty="0">
                <a:latin typeface="微软雅黑" panose="020B0503020204020204" pitchFamily="34" charset="-122"/>
                <a:ea typeface="微软雅黑" panose="020B0503020204020204" pitchFamily="34" charset="-122"/>
              </a:rPr>
              <a:t>for</a:t>
            </a:r>
            <a:r>
              <a:rPr lang="zh-CN" altLang="en-US" sz="1600" dirty="0">
                <a:latin typeface="微软雅黑" panose="020B0503020204020204" pitchFamily="34" charset="-122"/>
                <a:ea typeface="微软雅黑" panose="020B0503020204020204" pitchFamily="34" charset="-122"/>
              </a:rPr>
              <a:t>或</a:t>
            </a:r>
            <a:r>
              <a:rPr lang="en-US" altLang="zh-CN" sz="1600" dirty="0">
                <a:latin typeface="微软雅黑" panose="020B0503020204020204" pitchFamily="34" charset="-122"/>
                <a:ea typeface="微软雅黑" panose="020B0503020204020204" pitchFamily="34" charset="-122"/>
              </a:rPr>
              <a:t>while</a:t>
            </a:r>
            <a:r>
              <a:rPr lang="zh-CN" altLang="en-US" sz="1600" dirty="0">
                <a:latin typeface="微软雅黑" panose="020B0503020204020204" pitchFamily="34" charset="-122"/>
                <a:ea typeface="微软雅黑" panose="020B0503020204020204" pitchFamily="34" charset="-122"/>
              </a:rPr>
              <a:t>循环，脱离该循环后</a:t>
            </a:r>
            <a:r>
              <a:rPr lang="en-US" altLang="en-US" sz="1600" dirty="0" err="1">
                <a:latin typeface="微软雅黑" panose="020B0503020204020204" pitchFamily="34" charset="-122"/>
                <a:ea typeface="微软雅黑" panose="020B0503020204020204" pitchFamily="34" charset="-122"/>
              </a:rPr>
              <a:t>程序从循环后代吗</a:t>
            </a:r>
            <a:r>
              <a:rPr lang="zh-CN" altLang="en-US" sz="1600" dirty="0">
                <a:latin typeface="微软雅黑" panose="020B0503020204020204" pitchFamily="34" charset="-122"/>
                <a:ea typeface="微软雅黑" panose="020B0503020204020204" pitchFamily="34" charset="-122"/>
              </a:rPr>
              <a:t>继续</a:t>
            </a:r>
            <a:r>
              <a:rPr lang="en-US" altLang="en-US" sz="1600" dirty="0">
                <a:latin typeface="微软雅黑" panose="020B0503020204020204" pitchFamily="34" charset="-122"/>
                <a:ea typeface="微软雅黑" panose="020B0503020204020204" pitchFamily="34" charset="-122"/>
              </a:rPr>
              <a:t>续</a:t>
            </a:r>
            <a:r>
              <a:rPr lang="zh-CN" altLang="en-US" sz="1600" dirty="0">
                <a:latin typeface="微软雅黑" panose="020B0503020204020204" pitchFamily="34" charset="-122"/>
                <a:ea typeface="微软雅黑" panose="020B0503020204020204" pitchFamily="34" charset="-122"/>
              </a:rPr>
              <a:t>执行 </a:t>
            </a:r>
          </a:p>
        </p:txBody>
      </p:sp>
      <p:graphicFrame>
        <p:nvGraphicFramePr>
          <p:cNvPr id="10" name="表格 9">
            <a:extLst>
              <a:ext uri="{FF2B5EF4-FFF2-40B4-BE49-F238E27FC236}">
                <a16:creationId xmlns:a16="http://schemas.microsoft.com/office/drawing/2014/main" id="{D3D061C1-DB6F-4160-9045-21565698BDF4}"/>
              </a:ext>
            </a:extLst>
          </p:cNvPr>
          <p:cNvGraphicFramePr>
            <a:graphicFrameLocks noGrp="1"/>
          </p:cNvGraphicFramePr>
          <p:nvPr>
            <p:extLst>
              <p:ext uri="{D42A27DB-BD31-4B8C-83A1-F6EECF244321}">
                <p14:modId xmlns:p14="http://schemas.microsoft.com/office/powerpoint/2010/main" val="1763637293"/>
              </p:ext>
            </p:extLst>
          </p:nvPr>
        </p:nvGraphicFramePr>
        <p:xfrm>
          <a:off x="5940152" y="1432387"/>
          <a:ext cx="2952328" cy="1280160"/>
        </p:xfrm>
        <a:graphic>
          <a:graphicData uri="http://schemas.openxmlformats.org/drawingml/2006/table">
            <a:tbl>
              <a:tblPr firstRow="1" firstCol="1" bandRow="1"/>
              <a:tblGrid>
                <a:gridCol w="197547">
                  <a:extLst>
                    <a:ext uri="{9D8B030D-6E8A-4147-A177-3AD203B41FA5}">
                      <a16:colId xmlns:a16="http://schemas.microsoft.com/office/drawing/2014/main" val="20000"/>
                    </a:ext>
                  </a:extLst>
                </a:gridCol>
                <a:gridCol w="2754781">
                  <a:extLst>
                    <a:ext uri="{9D8B030D-6E8A-4147-A177-3AD203B41FA5}">
                      <a16:colId xmlns:a16="http://schemas.microsoft.com/office/drawing/2014/main" val="20001"/>
                    </a:ext>
                  </a:extLst>
                </a:gridCol>
              </a:tblGrid>
              <a:tr h="84178">
                <a:tc>
                  <a:txBody>
                    <a:bodyPr/>
                    <a:lstStyle/>
                    <a:p>
                      <a:pPr algn="ctr" fontAlgn="base">
                        <a:lnSpc>
                          <a:spcPct val="100000"/>
                        </a:lnSpc>
                        <a:spcAft>
                          <a:spcPts val="0"/>
                        </a:spcAft>
                      </a:pPr>
                      <a:r>
                        <a:rPr lang="en-US" sz="1200" kern="0">
                          <a:solidFill>
                            <a:srgbClr val="7F7F7F"/>
                          </a:solidFill>
                          <a:effectLst/>
                          <a:latin typeface="Courier New" charset="0"/>
                          <a:ea typeface="宋体" charset="0"/>
                          <a:cs typeface="Times New Roman" charset="0"/>
                        </a:rPr>
                        <a:t> </a:t>
                      </a:r>
                      <a:endParaRPr lang="zh-CN" sz="1200" kern="100">
                        <a:effectLst/>
                        <a:latin typeface="Calibri" charset="0"/>
                        <a:ea typeface="宋体" charset="0"/>
                        <a:cs typeface="Times New Roman" charset="0"/>
                      </a:endParaRPr>
                    </a:p>
                  </a:txBody>
                  <a:tcPr marL="51418" marR="51418" marT="0" marB="0" anchor="ctr">
                    <a:lnL>
                      <a:noFill/>
                    </a:lnL>
                    <a:lnR w="12700" cap="flat" cmpd="sng" algn="ctr">
                      <a:solidFill>
                        <a:srgbClr val="00B050"/>
                      </a:solidFill>
                      <a:prstDash val="solid"/>
                      <a:round/>
                      <a:headEnd type="none" w="med" len="med"/>
                      <a:tailEnd type="none" w="med" len="med"/>
                    </a:lnR>
                    <a:lnT>
                      <a:noFill/>
                    </a:lnT>
                    <a:lnB>
                      <a:noFill/>
                    </a:lnB>
                    <a:solidFill>
                      <a:srgbClr val="FFFFFF"/>
                    </a:solidFill>
                  </a:tcPr>
                </a:tc>
                <a:tc>
                  <a:txBody>
                    <a:bodyPr/>
                    <a:lstStyle/>
                    <a:p>
                      <a:pPr algn="just" fontAlgn="base">
                        <a:lnSpc>
                          <a:spcPct val="100000"/>
                        </a:lnSpc>
                        <a:spcAft>
                          <a:spcPts val="0"/>
                        </a:spcAft>
                      </a:pPr>
                      <a:r>
                        <a:rPr lang="en-US" sz="1200" b="1" kern="0">
                          <a:effectLst/>
                          <a:latin typeface="Courier New" charset="0"/>
                          <a:ea typeface="宋体" charset="0"/>
                          <a:cs typeface="Times New Roman" charset="0"/>
                        </a:rPr>
                        <a:t> </a:t>
                      </a:r>
                      <a:endParaRPr lang="zh-CN" sz="1200" kern="100">
                        <a:effectLst/>
                        <a:latin typeface="Calibri" charset="0"/>
                        <a:ea typeface="宋体" charset="0"/>
                        <a:cs typeface="Times New Roman" charset="0"/>
                      </a:endParaRPr>
                    </a:p>
                  </a:txBody>
                  <a:tcPr marL="51418" marR="51418" marT="0" marB="0" anchor="ctr">
                    <a:lnL w="12700" cap="flat" cmpd="sng" algn="ctr">
                      <a:solidFill>
                        <a:srgbClr val="00B05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0"/>
                  </a:ext>
                </a:extLst>
              </a:tr>
              <a:tr h="857378">
                <a:tc>
                  <a:txBody>
                    <a:bodyPr/>
                    <a:lstStyle/>
                    <a:p>
                      <a:pPr algn="ctr" fontAlgn="auto">
                        <a:lnSpc>
                          <a:spcPct val="100000"/>
                        </a:lnSpc>
                        <a:spcAft>
                          <a:spcPts val="0"/>
                        </a:spcAft>
                      </a:pPr>
                      <a:r>
                        <a:rPr lang="en-US" sz="1200" kern="0">
                          <a:solidFill>
                            <a:srgbClr val="7F7F7F"/>
                          </a:solidFill>
                          <a:effectLst/>
                          <a:latin typeface="Courier New" charset="0"/>
                          <a:ea typeface="宋体" charset="0"/>
                          <a:cs typeface="Times New Roman" charset="0"/>
                        </a:rPr>
                        <a:t>1</a:t>
                      </a:r>
                      <a:endParaRPr lang="zh-CN" sz="1200" kern="100">
                        <a:effectLst/>
                        <a:latin typeface="Calibri" charset="0"/>
                        <a:ea typeface="宋体" charset="0"/>
                        <a:cs typeface="Times New Roman" charset="0"/>
                      </a:endParaRPr>
                    </a:p>
                    <a:p>
                      <a:pPr algn="ctr" fontAlgn="auto">
                        <a:lnSpc>
                          <a:spcPct val="100000"/>
                        </a:lnSpc>
                        <a:spcAft>
                          <a:spcPts val="0"/>
                        </a:spcAft>
                      </a:pPr>
                      <a:r>
                        <a:rPr lang="en-US" sz="1200" kern="0">
                          <a:solidFill>
                            <a:srgbClr val="7F7F7F"/>
                          </a:solidFill>
                          <a:effectLst/>
                          <a:latin typeface="Courier New" charset="0"/>
                          <a:ea typeface="宋体" charset="0"/>
                          <a:cs typeface="Times New Roman" charset="0"/>
                        </a:rPr>
                        <a:t>2</a:t>
                      </a:r>
                      <a:endParaRPr lang="zh-CN" sz="1200" kern="100">
                        <a:effectLst/>
                        <a:latin typeface="Calibri" charset="0"/>
                        <a:ea typeface="宋体" charset="0"/>
                        <a:cs typeface="Times New Roman" charset="0"/>
                      </a:endParaRPr>
                    </a:p>
                    <a:p>
                      <a:pPr algn="ctr" fontAlgn="auto">
                        <a:lnSpc>
                          <a:spcPct val="100000"/>
                        </a:lnSpc>
                        <a:spcAft>
                          <a:spcPts val="0"/>
                        </a:spcAft>
                      </a:pPr>
                      <a:r>
                        <a:rPr lang="en-US" sz="1200" kern="0">
                          <a:solidFill>
                            <a:srgbClr val="7F7F7F"/>
                          </a:solidFill>
                          <a:effectLst/>
                          <a:latin typeface="Courier New" charset="0"/>
                          <a:ea typeface="宋体" charset="0"/>
                          <a:cs typeface="Times New Roman" charset="0"/>
                        </a:rPr>
                        <a:t>3</a:t>
                      </a:r>
                      <a:endParaRPr lang="zh-CN" sz="1200" kern="100">
                        <a:effectLst/>
                        <a:latin typeface="Calibri" charset="0"/>
                        <a:ea typeface="宋体" charset="0"/>
                        <a:cs typeface="Times New Roman" charset="0"/>
                      </a:endParaRPr>
                    </a:p>
                    <a:p>
                      <a:pPr algn="ctr" fontAlgn="base">
                        <a:lnSpc>
                          <a:spcPct val="100000"/>
                        </a:lnSpc>
                        <a:spcAft>
                          <a:spcPts val="0"/>
                        </a:spcAft>
                      </a:pPr>
                      <a:r>
                        <a:rPr lang="en-US" sz="1200" kern="0">
                          <a:solidFill>
                            <a:srgbClr val="7F7F7F"/>
                          </a:solidFill>
                          <a:effectLst/>
                          <a:latin typeface="Courier New" charset="0"/>
                          <a:ea typeface="宋体" charset="0"/>
                          <a:cs typeface="Times New Roman" charset="0"/>
                        </a:rPr>
                        <a:t>4</a:t>
                      </a:r>
                      <a:endParaRPr lang="zh-CN" sz="1200" kern="100">
                        <a:effectLst/>
                        <a:latin typeface="Calibri" charset="0"/>
                        <a:ea typeface="宋体" charset="0"/>
                        <a:cs typeface="Times New Roman" charset="0"/>
                      </a:endParaRPr>
                    </a:p>
                    <a:p>
                      <a:pPr algn="ctr" fontAlgn="base">
                        <a:lnSpc>
                          <a:spcPct val="100000"/>
                        </a:lnSpc>
                        <a:spcAft>
                          <a:spcPts val="0"/>
                        </a:spcAft>
                      </a:pPr>
                      <a:r>
                        <a:rPr lang="en-US" sz="1200" kern="0">
                          <a:solidFill>
                            <a:srgbClr val="7F7F7F"/>
                          </a:solidFill>
                          <a:effectLst/>
                          <a:latin typeface="Courier New" charset="0"/>
                          <a:ea typeface="宋体" charset="0"/>
                          <a:cs typeface="Times New Roman" charset="0"/>
                        </a:rPr>
                        <a:t>5</a:t>
                      </a:r>
                      <a:endParaRPr lang="zh-CN" sz="1200" kern="100">
                        <a:effectLst/>
                        <a:latin typeface="Calibri" charset="0"/>
                        <a:ea typeface="宋体" charset="0"/>
                        <a:cs typeface="Times New Roman" charset="0"/>
                      </a:endParaRPr>
                    </a:p>
                  </a:txBody>
                  <a:tcPr marL="51418" marR="51418" marT="0" marB="0" anchor="ctr">
                    <a:lnL>
                      <a:noFill/>
                    </a:lnL>
                    <a:lnR w="12700" cap="flat" cmpd="sng" algn="ctr">
                      <a:solidFill>
                        <a:srgbClr val="00B050"/>
                      </a:solidFill>
                      <a:prstDash val="solid"/>
                      <a:round/>
                      <a:headEnd type="none" w="med" len="med"/>
                      <a:tailEnd type="none" w="med" len="med"/>
                    </a:lnR>
                    <a:lnT>
                      <a:noFill/>
                    </a:lnT>
                    <a:lnB>
                      <a:noFill/>
                    </a:lnB>
                    <a:solidFill>
                      <a:srgbClr val="FFFFFF"/>
                    </a:solidFill>
                  </a:tcPr>
                </a:tc>
                <a:tc>
                  <a:txBody>
                    <a:bodyPr/>
                    <a:lstStyle/>
                    <a:p>
                      <a:pPr algn="just" fontAlgn="base">
                        <a:lnSpc>
                          <a:spcPct val="100000"/>
                        </a:lnSpc>
                        <a:spcAft>
                          <a:spcPts val="0"/>
                        </a:spcAft>
                      </a:pPr>
                      <a:r>
                        <a:rPr lang="en-US" sz="1200" b="1" kern="0" dirty="0">
                          <a:effectLst/>
                          <a:latin typeface="Courier New" charset="0"/>
                          <a:ea typeface="宋体" charset="0"/>
                          <a:cs typeface="Times New Roman" charset="0"/>
                        </a:rPr>
                        <a:t>for s in "BIT":</a:t>
                      </a:r>
                      <a:endParaRPr lang="zh-CN" sz="1200" kern="100" dirty="0">
                        <a:effectLst/>
                        <a:latin typeface="Calibri" charset="0"/>
                        <a:ea typeface="宋体" charset="0"/>
                        <a:cs typeface="Times New Roman" charset="0"/>
                      </a:endParaRPr>
                    </a:p>
                    <a:p>
                      <a:pPr algn="just" fontAlgn="base">
                        <a:lnSpc>
                          <a:spcPct val="100000"/>
                        </a:lnSpc>
                        <a:spcAft>
                          <a:spcPts val="0"/>
                        </a:spcAft>
                      </a:pPr>
                      <a:r>
                        <a:rPr lang="en-US" sz="1200" b="1" kern="0" dirty="0">
                          <a:effectLst/>
                          <a:latin typeface="Courier New" charset="0"/>
                          <a:ea typeface="宋体" charset="0"/>
                          <a:cs typeface="Times New Roman" charset="0"/>
                        </a:rPr>
                        <a:t>    for </a:t>
                      </a:r>
                      <a:r>
                        <a:rPr lang="en-US" sz="1200" b="1" kern="0" dirty="0" err="1">
                          <a:effectLst/>
                          <a:latin typeface="Courier New" charset="0"/>
                          <a:ea typeface="宋体" charset="0"/>
                          <a:cs typeface="Times New Roman" charset="0"/>
                        </a:rPr>
                        <a:t>i</a:t>
                      </a:r>
                      <a:r>
                        <a:rPr lang="en-US" sz="1200" b="1" kern="0" dirty="0">
                          <a:effectLst/>
                          <a:latin typeface="Courier New" charset="0"/>
                          <a:ea typeface="宋体" charset="0"/>
                          <a:cs typeface="Times New Roman" charset="0"/>
                        </a:rPr>
                        <a:t> in range(10):</a:t>
                      </a:r>
                      <a:endParaRPr lang="zh-CN" sz="1200" kern="100" dirty="0">
                        <a:effectLst/>
                        <a:latin typeface="Calibri" charset="0"/>
                        <a:ea typeface="宋体" charset="0"/>
                        <a:cs typeface="Times New Roman" charset="0"/>
                      </a:endParaRPr>
                    </a:p>
                    <a:p>
                      <a:pPr algn="just" fontAlgn="base">
                        <a:lnSpc>
                          <a:spcPct val="100000"/>
                        </a:lnSpc>
                        <a:spcAft>
                          <a:spcPts val="0"/>
                        </a:spcAft>
                      </a:pPr>
                      <a:r>
                        <a:rPr lang="en-US" sz="1200" b="1" kern="0" dirty="0">
                          <a:effectLst/>
                          <a:latin typeface="Courier New" charset="0"/>
                          <a:ea typeface="宋体" charset="0"/>
                          <a:cs typeface="Times New Roman" charset="0"/>
                        </a:rPr>
                        <a:t>        print(s, end="")</a:t>
                      </a:r>
                      <a:endParaRPr lang="zh-CN" sz="1200" kern="100" dirty="0">
                        <a:effectLst/>
                        <a:latin typeface="Calibri" charset="0"/>
                        <a:ea typeface="宋体" charset="0"/>
                        <a:cs typeface="Times New Roman" charset="0"/>
                      </a:endParaRPr>
                    </a:p>
                    <a:p>
                      <a:pPr algn="just" fontAlgn="base">
                        <a:lnSpc>
                          <a:spcPct val="100000"/>
                        </a:lnSpc>
                        <a:spcAft>
                          <a:spcPts val="0"/>
                        </a:spcAft>
                      </a:pPr>
                      <a:r>
                        <a:rPr lang="en-US" sz="1200" b="1" kern="0" dirty="0">
                          <a:effectLst/>
                          <a:latin typeface="Courier New" charset="0"/>
                          <a:ea typeface="宋体" charset="0"/>
                          <a:cs typeface="Times New Roman" charset="0"/>
                        </a:rPr>
                        <a:t>        if s=="I":</a:t>
                      </a:r>
                      <a:endParaRPr lang="zh-CN" sz="1200" kern="100" dirty="0">
                        <a:effectLst/>
                        <a:latin typeface="Calibri" charset="0"/>
                        <a:ea typeface="宋体" charset="0"/>
                        <a:cs typeface="Times New Roman" charset="0"/>
                      </a:endParaRPr>
                    </a:p>
                    <a:p>
                      <a:pPr algn="just" fontAlgn="base">
                        <a:lnSpc>
                          <a:spcPct val="100000"/>
                        </a:lnSpc>
                        <a:spcAft>
                          <a:spcPts val="0"/>
                        </a:spcAft>
                      </a:pPr>
                      <a:r>
                        <a:rPr lang="en-US" sz="1200" b="1" kern="0" dirty="0">
                          <a:effectLst/>
                          <a:latin typeface="Courier New" charset="0"/>
                          <a:ea typeface="宋体" charset="0"/>
                          <a:cs typeface="Times New Roman" charset="0"/>
                        </a:rPr>
                        <a:t>            break</a:t>
                      </a:r>
                      <a:endParaRPr lang="zh-CN" sz="1200" kern="100" dirty="0">
                        <a:effectLst/>
                        <a:latin typeface="Calibri" charset="0"/>
                        <a:ea typeface="宋体" charset="0"/>
                        <a:cs typeface="Times New Roman" charset="0"/>
                      </a:endParaRPr>
                    </a:p>
                  </a:txBody>
                  <a:tcPr marL="51418" marR="51418" marT="0" marB="0" anchor="ctr">
                    <a:lnL w="12700" cap="flat" cmpd="sng" algn="ctr">
                      <a:solidFill>
                        <a:srgbClr val="00B05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171476">
                <a:tc>
                  <a:txBody>
                    <a:bodyPr/>
                    <a:lstStyle/>
                    <a:p>
                      <a:pPr algn="ctr" fontAlgn="base">
                        <a:lnSpc>
                          <a:spcPct val="100000"/>
                        </a:lnSpc>
                        <a:spcAft>
                          <a:spcPts val="0"/>
                        </a:spcAft>
                      </a:pPr>
                      <a:r>
                        <a:rPr lang="en-US" sz="1200" kern="0">
                          <a:solidFill>
                            <a:srgbClr val="7F7F7F"/>
                          </a:solidFill>
                          <a:effectLst/>
                          <a:latin typeface="Courier New" charset="0"/>
                          <a:ea typeface="宋体" charset="0"/>
                          <a:cs typeface="Times New Roman" charset="0"/>
                        </a:rPr>
                        <a:t> </a:t>
                      </a:r>
                      <a:endParaRPr lang="zh-CN" sz="1200" kern="100">
                        <a:effectLst/>
                        <a:latin typeface="Calibri" charset="0"/>
                        <a:ea typeface="宋体" charset="0"/>
                        <a:cs typeface="Times New Roman" charset="0"/>
                      </a:endParaRPr>
                    </a:p>
                  </a:txBody>
                  <a:tcPr marL="51418" marR="51418" marT="0" marB="0" anchor="ctr">
                    <a:lnL>
                      <a:noFill/>
                    </a:lnL>
                    <a:lnR w="12700" cap="flat" cmpd="sng" algn="ctr">
                      <a:solidFill>
                        <a:srgbClr val="00B050"/>
                      </a:solidFill>
                      <a:prstDash val="solid"/>
                      <a:round/>
                      <a:headEnd type="none" w="med" len="med"/>
                      <a:tailEnd type="none" w="med" len="med"/>
                    </a:lnR>
                    <a:lnT>
                      <a:noFill/>
                    </a:lnT>
                    <a:lnB>
                      <a:noFill/>
                    </a:lnB>
                    <a:solidFill>
                      <a:srgbClr val="FFFFFF"/>
                    </a:solidFill>
                  </a:tcPr>
                </a:tc>
                <a:tc>
                  <a:txBody>
                    <a:bodyPr/>
                    <a:lstStyle/>
                    <a:p>
                      <a:pPr algn="just" fontAlgn="base">
                        <a:lnSpc>
                          <a:spcPct val="100000"/>
                        </a:lnSpc>
                        <a:spcAft>
                          <a:spcPts val="0"/>
                        </a:spcAft>
                      </a:pPr>
                      <a:r>
                        <a:rPr lang="en-US" sz="1200" b="1" kern="0" dirty="0">
                          <a:effectLst/>
                          <a:latin typeface="Courier New" charset="0"/>
                          <a:ea typeface="宋体" charset="0"/>
                          <a:cs typeface="Times New Roman" charset="0"/>
                        </a:rPr>
                        <a:t> </a:t>
                      </a:r>
                      <a:endParaRPr lang="zh-CN" sz="1200" kern="100" dirty="0">
                        <a:effectLst/>
                        <a:latin typeface="Calibri" charset="0"/>
                        <a:ea typeface="宋体" charset="0"/>
                        <a:cs typeface="Times New Roman" charset="0"/>
                      </a:endParaRPr>
                    </a:p>
                  </a:txBody>
                  <a:tcPr marL="51418" marR="51418" marT="0" marB="0" anchor="ctr">
                    <a:lnL w="12700" cap="flat" cmpd="sng" algn="ctr">
                      <a:solidFill>
                        <a:srgbClr val="00B05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graphicFrame>
        <p:nvGraphicFramePr>
          <p:cNvPr id="12" name="表格 11">
            <a:extLst>
              <a:ext uri="{FF2B5EF4-FFF2-40B4-BE49-F238E27FC236}">
                <a16:creationId xmlns:a16="http://schemas.microsoft.com/office/drawing/2014/main" id="{824F7351-3E27-4B2A-915D-7DC8D2491DEE}"/>
              </a:ext>
            </a:extLst>
          </p:cNvPr>
          <p:cNvGraphicFramePr>
            <a:graphicFrameLocks noGrp="1"/>
          </p:cNvGraphicFramePr>
          <p:nvPr>
            <p:extLst>
              <p:ext uri="{D42A27DB-BD31-4B8C-83A1-F6EECF244321}">
                <p14:modId xmlns:p14="http://schemas.microsoft.com/office/powerpoint/2010/main" val="1892601205"/>
              </p:ext>
            </p:extLst>
          </p:nvPr>
        </p:nvGraphicFramePr>
        <p:xfrm>
          <a:off x="1187624" y="2264163"/>
          <a:ext cx="3509963" cy="381000"/>
        </p:xfrm>
        <a:graphic>
          <a:graphicData uri="http://schemas.openxmlformats.org/drawingml/2006/table">
            <a:tbl>
              <a:tblPr firstRow="1" firstCol="1" bandRow="1"/>
              <a:tblGrid>
                <a:gridCol w="3509963">
                  <a:extLst>
                    <a:ext uri="{9D8B030D-6E8A-4147-A177-3AD203B41FA5}">
                      <a16:colId xmlns:a16="http://schemas.microsoft.com/office/drawing/2014/main" val="20000"/>
                    </a:ext>
                  </a:extLst>
                </a:gridCol>
              </a:tblGrid>
              <a:tr h="381000">
                <a:tc>
                  <a:txBody>
                    <a:bodyPr/>
                    <a:lstStyle/>
                    <a:p>
                      <a:pPr algn="l" fontAlgn="auto">
                        <a:lnSpc>
                          <a:spcPct val="100000"/>
                        </a:lnSpc>
                        <a:spcAft>
                          <a:spcPts val="0"/>
                        </a:spcAft>
                      </a:pPr>
                      <a:r>
                        <a:rPr lang="en-US" sz="1100" b="1" kern="0" dirty="0">
                          <a:effectLst/>
                          <a:latin typeface="Courier New" charset="0"/>
                          <a:ea typeface="宋体" charset="0"/>
                          <a:cs typeface="Times New Roman" charset="0"/>
                        </a:rPr>
                        <a:t>&gt;&gt;&gt; </a:t>
                      </a:r>
                      <a:endParaRPr lang="zh-CN" sz="1100" kern="100" dirty="0">
                        <a:effectLst/>
                        <a:latin typeface="Calibri" charset="0"/>
                        <a:ea typeface="宋体" charset="0"/>
                        <a:cs typeface="Times New Roman" charset="0"/>
                      </a:endParaRPr>
                    </a:p>
                    <a:p>
                      <a:pPr algn="l" fontAlgn="base">
                        <a:lnSpc>
                          <a:spcPct val="100000"/>
                        </a:lnSpc>
                        <a:spcAft>
                          <a:spcPts val="0"/>
                        </a:spcAft>
                      </a:pPr>
                      <a:r>
                        <a:rPr lang="en-US" sz="1100" kern="0" dirty="0">
                          <a:effectLst/>
                          <a:latin typeface="Courier New" charset="0"/>
                          <a:ea typeface="宋体" charset="0"/>
                          <a:cs typeface="Times New Roman" charset="0"/>
                        </a:rPr>
                        <a:t>BBBBBBBBBBITTTTTTTTTT </a:t>
                      </a:r>
                      <a:endParaRPr lang="zh-CN" sz="1100" kern="100" dirty="0">
                        <a:effectLst/>
                        <a:latin typeface="Calibri" charset="0"/>
                        <a:ea typeface="宋体" charset="0"/>
                        <a:cs typeface="Times New Roman" charset="0"/>
                      </a:endParaRPr>
                    </a:p>
                  </a:txBody>
                  <a:tcPr marL="51433" marR="51433" marT="0" marB="0">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pattFill prst="pct10">
                      <a:fgClr>
                        <a:srgbClr val="FFFFFF"/>
                      </a:fgClr>
                      <a:bgClr>
                        <a:srgbClr val="E5E5E5"/>
                      </a:bgClr>
                    </a:pattFill>
                  </a:tcPr>
                </a:tc>
                <a:extLst>
                  <a:ext uri="{0D108BD9-81ED-4DB2-BD59-A6C34878D82A}">
                    <a16:rowId xmlns:a16="http://schemas.microsoft.com/office/drawing/2014/main" val="10000"/>
                  </a:ext>
                </a:extLst>
              </a:tr>
            </a:tbl>
          </a:graphicData>
        </a:graphic>
      </p:graphicFrame>
      <p:sp>
        <p:nvSpPr>
          <p:cNvPr id="13" name="Rectangle 1">
            <a:extLst>
              <a:ext uri="{FF2B5EF4-FFF2-40B4-BE49-F238E27FC236}">
                <a16:creationId xmlns:a16="http://schemas.microsoft.com/office/drawing/2014/main" id="{DEDD7E77-22B5-4C0C-98EA-92C33D957629}"/>
              </a:ext>
            </a:extLst>
          </p:cNvPr>
          <p:cNvSpPr>
            <a:spLocks noChangeArrowheads="1"/>
          </p:cNvSpPr>
          <p:nvPr/>
        </p:nvSpPr>
        <p:spPr bwMode="auto">
          <a:xfrm>
            <a:off x="733561" y="2901043"/>
            <a:ext cx="3942011"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en-US" altLang="zh-CN" sz="1600" dirty="0">
                <a:latin typeface="微软雅黑" panose="020B0503020204020204" pitchFamily="34" charset="-122"/>
                <a:ea typeface="微软雅黑" panose="020B0503020204020204" pitchFamily="34" charset="-122"/>
              </a:rPr>
              <a:t>continue</a:t>
            </a:r>
            <a:r>
              <a:rPr lang="zh-CN" altLang="zh-CN" sz="1600" dirty="0">
                <a:latin typeface="微软雅黑" panose="020B0503020204020204" pitchFamily="34" charset="-122"/>
                <a:ea typeface="微软雅黑" panose="020B0503020204020204" pitchFamily="34" charset="-122"/>
              </a:rPr>
              <a:t>用来结束当前当次循环，即跳出循环体中下面尚未执行的语句，但不跳出当前循环。对比</a:t>
            </a:r>
            <a:r>
              <a:rPr lang="en-US" altLang="zh-CN" sz="1600" dirty="0">
                <a:latin typeface="微软雅黑" panose="020B0503020204020204" pitchFamily="34" charset="-122"/>
                <a:ea typeface="微软雅黑" panose="020B0503020204020204" pitchFamily="34" charset="-122"/>
              </a:rPr>
              <a:t>continue</a:t>
            </a:r>
            <a:r>
              <a:rPr lang="zh-CN" altLang="zh-CN"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break</a:t>
            </a:r>
            <a:r>
              <a:rPr lang="zh-CN" altLang="zh-CN" sz="1600" dirty="0">
                <a:latin typeface="微软雅黑" panose="020B0503020204020204" pitchFamily="34" charset="-122"/>
                <a:ea typeface="微软雅黑" panose="020B0503020204020204" pitchFamily="34" charset="-122"/>
              </a:rPr>
              <a:t>语句，如下</a:t>
            </a:r>
            <a:endParaRPr lang="en-US" altLang="en-US" sz="1600" dirty="0">
              <a:latin typeface="微软雅黑" panose="020B0503020204020204" pitchFamily="34" charset="-122"/>
              <a:ea typeface="微软雅黑" panose="020B0503020204020204" pitchFamily="34" charset="-122"/>
            </a:endParaRPr>
          </a:p>
        </p:txBody>
      </p:sp>
      <p:graphicFrame>
        <p:nvGraphicFramePr>
          <p:cNvPr id="14" name="表格 13">
            <a:extLst>
              <a:ext uri="{FF2B5EF4-FFF2-40B4-BE49-F238E27FC236}">
                <a16:creationId xmlns:a16="http://schemas.microsoft.com/office/drawing/2014/main" id="{2DE8A5FD-DF36-455E-9534-80D85ABD0C06}"/>
              </a:ext>
            </a:extLst>
          </p:cNvPr>
          <p:cNvGraphicFramePr>
            <a:graphicFrameLocks noGrp="1"/>
          </p:cNvGraphicFramePr>
          <p:nvPr>
            <p:extLst>
              <p:ext uri="{D42A27DB-BD31-4B8C-83A1-F6EECF244321}">
                <p14:modId xmlns:p14="http://schemas.microsoft.com/office/powerpoint/2010/main" val="1830465294"/>
              </p:ext>
            </p:extLst>
          </p:nvPr>
        </p:nvGraphicFramePr>
        <p:xfrm>
          <a:off x="4860032" y="2960552"/>
          <a:ext cx="1875235" cy="1181100"/>
        </p:xfrm>
        <a:graphic>
          <a:graphicData uri="http://schemas.openxmlformats.org/drawingml/2006/table">
            <a:tbl>
              <a:tblPr firstRow="1" firstCol="1" bandRow="1"/>
              <a:tblGrid>
                <a:gridCol w="266734">
                  <a:extLst>
                    <a:ext uri="{9D8B030D-6E8A-4147-A177-3AD203B41FA5}">
                      <a16:colId xmlns:a16="http://schemas.microsoft.com/office/drawing/2014/main" val="20000"/>
                    </a:ext>
                  </a:extLst>
                </a:gridCol>
                <a:gridCol w="1608501">
                  <a:extLst>
                    <a:ext uri="{9D8B030D-6E8A-4147-A177-3AD203B41FA5}">
                      <a16:colId xmlns:a16="http://schemas.microsoft.com/office/drawing/2014/main" val="20001"/>
                    </a:ext>
                  </a:extLst>
                </a:gridCol>
              </a:tblGrid>
              <a:tr h="47625">
                <a:tc>
                  <a:txBody>
                    <a:bodyPr/>
                    <a:lstStyle/>
                    <a:p>
                      <a:pPr algn="ctr" fontAlgn="base">
                        <a:lnSpc>
                          <a:spcPts val="500"/>
                        </a:lnSpc>
                        <a:spcAft>
                          <a:spcPts val="0"/>
                        </a:spcAft>
                      </a:pPr>
                      <a:r>
                        <a:rPr lang="en-US" sz="800" kern="0">
                          <a:solidFill>
                            <a:srgbClr val="7F7F7F"/>
                          </a:solidFill>
                          <a:effectLst/>
                          <a:latin typeface="Courier New" charset="0"/>
                          <a:ea typeface="宋体" charset="0"/>
                          <a:cs typeface="Times New Roman" charset="0"/>
                        </a:rPr>
                        <a:t> </a:t>
                      </a:r>
                      <a:endParaRPr lang="zh-CN" sz="800" kern="100">
                        <a:effectLst/>
                        <a:latin typeface="Calibri" charset="0"/>
                        <a:ea typeface="宋体" charset="0"/>
                        <a:cs typeface="Times New Roman" charset="0"/>
                      </a:endParaRPr>
                    </a:p>
                  </a:txBody>
                  <a:tcPr marL="51442" marR="51442" marT="0" marB="0" anchor="ctr">
                    <a:lnL>
                      <a:noFill/>
                    </a:lnL>
                    <a:lnR w="12700" cap="flat" cmpd="sng" algn="ctr">
                      <a:solidFill>
                        <a:srgbClr val="00B050"/>
                      </a:solidFill>
                      <a:prstDash val="solid"/>
                      <a:round/>
                      <a:headEnd type="none" w="med" len="med"/>
                      <a:tailEnd type="none" w="med" len="med"/>
                    </a:lnR>
                    <a:lnT>
                      <a:noFill/>
                    </a:lnT>
                    <a:lnB>
                      <a:noFill/>
                    </a:lnB>
                    <a:solidFill>
                      <a:srgbClr val="FFFFFF"/>
                    </a:solidFill>
                  </a:tcPr>
                </a:tc>
                <a:tc>
                  <a:txBody>
                    <a:bodyPr/>
                    <a:lstStyle/>
                    <a:p>
                      <a:pPr algn="just" fontAlgn="base">
                        <a:lnSpc>
                          <a:spcPts val="500"/>
                        </a:lnSpc>
                        <a:spcAft>
                          <a:spcPts val="0"/>
                        </a:spcAft>
                      </a:pPr>
                      <a:r>
                        <a:rPr lang="en-US" sz="800" b="1" kern="0">
                          <a:effectLst/>
                          <a:latin typeface="Courier New" charset="0"/>
                          <a:ea typeface="宋体" charset="0"/>
                          <a:cs typeface="Times New Roman" charset="0"/>
                        </a:rPr>
                        <a:t> </a:t>
                      </a:r>
                      <a:endParaRPr lang="zh-CN" sz="800" kern="100">
                        <a:effectLst/>
                        <a:latin typeface="Calibri" charset="0"/>
                        <a:ea typeface="宋体" charset="0"/>
                        <a:cs typeface="Times New Roman" charset="0"/>
                      </a:endParaRPr>
                    </a:p>
                  </a:txBody>
                  <a:tcPr marL="51442" marR="51442" marT="0" marB="0" anchor="ctr">
                    <a:lnL w="12700" cap="flat" cmpd="sng" algn="ctr">
                      <a:solidFill>
                        <a:srgbClr val="00B05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0"/>
                  </a:ext>
                </a:extLst>
              </a:tr>
              <a:tr h="762000">
                <a:tc>
                  <a:txBody>
                    <a:bodyPr/>
                    <a:lstStyle/>
                    <a:p>
                      <a:pPr algn="ctr" fontAlgn="auto">
                        <a:lnSpc>
                          <a:spcPts val="2000"/>
                        </a:lnSpc>
                        <a:spcAft>
                          <a:spcPts val="0"/>
                        </a:spcAft>
                      </a:pPr>
                      <a:r>
                        <a:rPr lang="en-US" sz="800" kern="0">
                          <a:solidFill>
                            <a:srgbClr val="7F7F7F"/>
                          </a:solidFill>
                          <a:effectLst/>
                          <a:latin typeface="Courier New" charset="0"/>
                          <a:ea typeface="宋体" charset="0"/>
                          <a:cs typeface="Times New Roman" charset="0"/>
                        </a:rPr>
                        <a:t>1</a:t>
                      </a:r>
                      <a:endParaRPr lang="zh-CN" sz="800" kern="100">
                        <a:effectLst/>
                        <a:latin typeface="Calibri" charset="0"/>
                        <a:ea typeface="宋体" charset="0"/>
                        <a:cs typeface="Times New Roman" charset="0"/>
                      </a:endParaRPr>
                    </a:p>
                    <a:p>
                      <a:pPr algn="ctr" fontAlgn="auto">
                        <a:lnSpc>
                          <a:spcPts val="2000"/>
                        </a:lnSpc>
                        <a:spcAft>
                          <a:spcPts val="0"/>
                        </a:spcAft>
                      </a:pPr>
                      <a:r>
                        <a:rPr lang="en-US" sz="800" kern="0">
                          <a:solidFill>
                            <a:srgbClr val="7F7F7F"/>
                          </a:solidFill>
                          <a:effectLst/>
                          <a:latin typeface="Courier New" charset="0"/>
                          <a:ea typeface="宋体" charset="0"/>
                          <a:cs typeface="Times New Roman" charset="0"/>
                        </a:rPr>
                        <a:t>2</a:t>
                      </a:r>
                      <a:endParaRPr lang="zh-CN" sz="800" kern="100">
                        <a:effectLst/>
                        <a:latin typeface="Calibri" charset="0"/>
                        <a:ea typeface="宋体" charset="0"/>
                        <a:cs typeface="Times New Roman" charset="0"/>
                      </a:endParaRPr>
                    </a:p>
                    <a:p>
                      <a:pPr algn="ctr" fontAlgn="auto">
                        <a:lnSpc>
                          <a:spcPts val="2000"/>
                        </a:lnSpc>
                        <a:spcAft>
                          <a:spcPts val="0"/>
                        </a:spcAft>
                      </a:pPr>
                      <a:r>
                        <a:rPr lang="en-US" sz="800" kern="0">
                          <a:solidFill>
                            <a:srgbClr val="7F7F7F"/>
                          </a:solidFill>
                          <a:effectLst/>
                          <a:latin typeface="Courier New" charset="0"/>
                          <a:ea typeface="宋体" charset="0"/>
                          <a:cs typeface="Times New Roman" charset="0"/>
                        </a:rPr>
                        <a:t>3</a:t>
                      </a:r>
                      <a:endParaRPr lang="zh-CN" sz="800" kern="100">
                        <a:effectLst/>
                        <a:latin typeface="Calibri" charset="0"/>
                        <a:ea typeface="宋体" charset="0"/>
                        <a:cs typeface="Times New Roman" charset="0"/>
                      </a:endParaRPr>
                    </a:p>
                    <a:p>
                      <a:pPr algn="ctr" fontAlgn="base">
                        <a:lnSpc>
                          <a:spcPts val="2000"/>
                        </a:lnSpc>
                        <a:spcAft>
                          <a:spcPts val="0"/>
                        </a:spcAft>
                      </a:pPr>
                      <a:r>
                        <a:rPr lang="en-US" sz="800" kern="0">
                          <a:solidFill>
                            <a:srgbClr val="7F7F7F"/>
                          </a:solidFill>
                          <a:effectLst/>
                          <a:latin typeface="Courier New" charset="0"/>
                          <a:ea typeface="宋体" charset="0"/>
                          <a:cs typeface="Times New Roman" charset="0"/>
                        </a:rPr>
                        <a:t>4</a:t>
                      </a:r>
                      <a:endParaRPr lang="zh-CN" sz="800" kern="100">
                        <a:effectLst/>
                        <a:latin typeface="Calibri" charset="0"/>
                        <a:ea typeface="宋体" charset="0"/>
                        <a:cs typeface="Times New Roman" charset="0"/>
                      </a:endParaRPr>
                    </a:p>
                  </a:txBody>
                  <a:tcPr marL="51442" marR="51442" marT="0" marB="0" anchor="ctr">
                    <a:lnL>
                      <a:noFill/>
                    </a:lnL>
                    <a:lnR w="12700" cap="flat" cmpd="sng" algn="ctr">
                      <a:solidFill>
                        <a:srgbClr val="00B050"/>
                      </a:solidFill>
                      <a:prstDash val="solid"/>
                      <a:round/>
                      <a:headEnd type="none" w="med" len="med"/>
                      <a:tailEnd type="none" w="med" len="med"/>
                    </a:lnR>
                    <a:lnT>
                      <a:noFill/>
                    </a:lnT>
                    <a:lnB>
                      <a:noFill/>
                    </a:lnB>
                    <a:solidFill>
                      <a:srgbClr val="FFFFFF"/>
                    </a:solidFill>
                  </a:tcPr>
                </a:tc>
                <a:tc>
                  <a:txBody>
                    <a:bodyPr/>
                    <a:lstStyle/>
                    <a:p>
                      <a:pPr algn="just" fontAlgn="base">
                        <a:lnSpc>
                          <a:spcPts val="2000"/>
                        </a:lnSpc>
                        <a:spcAft>
                          <a:spcPts val="0"/>
                        </a:spcAft>
                      </a:pPr>
                      <a:r>
                        <a:rPr lang="en-US" sz="800" b="1" kern="0" dirty="0">
                          <a:effectLst/>
                          <a:latin typeface="Courier New" charset="0"/>
                          <a:ea typeface="宋体" charset="0"/>
                          <a:cs typeface="Times New Roman" charset="0"/>
                        </a:rPr>
                        <a:t>for s in "PYTHON":</a:t>
                      </a:r>
                      <a:endParaRPr lang="zh-CN" sz="800" kern="100" dirty="0">
                        <a:effectLst/>
                        <a:latin typeface="Calibri" charset="0"/>
                        <a:ea typeface="宋体" charset="0"/>
                        <a:cs typeface="Times New Roman" charset="0"/>
                      </a:endParaRPr>
                    </a:p>
                    <a:p>
                      <a:pPr algn="just" fontAlgn="base">
                        <a:lnSpc>
                          <a:spcPts val="2000"/>
                        </a:lnSpc>
                        <a:spcAft>
                          <a:spcPts val="0"/>
                        </a:spcAft>
                      </a:pPr>
                      <a:r>
                        <a:rPr lang="en-US" sz="800" b="1" kern="0" dirty="0">
                          <a:effectLst/>
                          <a:latin typeface="Courier New" charset="0"/>
                          <a:ea typeface="宋体" charset="0"/>
                          <a:cs typeface="Times New Roman" charset="0"/>
                        </a:rPr>
                        <a:t>    if s=="T":</a:t>
                      </a:r>
                      <a:endParaRPr lang="zh-CN" sz="800" kern="100" dirty="0">
                        <a:effectLst/>
                        <a:latin typeface="Calibri" charset="0"/>
                        <a:ea typeface="宋体" charset="0"/>
                        <a:cs typeface="Times New Roman" charset="0"/>
                      </a:endParaRPr>
                    </a:p>
                    <a:p>
                      <a:pPr algn="just" fontAlgn="base">
                        <a:lnSpc>
                          <a:spcPts val="2000"/>
                        </a:lnSpc>
                        <a:spcAft>
                          <a:spcPts val="0"/>
                        </a:spcAft>
                      </a:pPr>
                      <a:r>
                        <a:rPr lang="en-US" sz="800" b="1" kern="0" dirty="0">
                          <a:effectLst/>
                          <a:latin typeface="Courier New" charset="0"/>
                          <a:ea typeface="宋体" charset="0"/>
                          <a:cs typeface="Times New Roman" charset="0"/>
                        </a:rPr>
                        <a:t>        continue</a:t>
                      </a:r>
                      <a:endParaRPr lang="zh-CN" sz="800" kern="100" dirty="0">
                        <a:effectLst/>
                        <a:latin typeface="Calibri" charset="0"/>
                        <a:ea typeface="宋体" charset="0"/>
                        <a:cs typeface="Times New Roman" charset="0"/>
                      </a:endParaRPr>
                    </a:p>
                    <a:p>
                      <a:pPr algn="just" fontAlgn="base">
                        <a:lnSpc>
                          <a:spcPts val="2000"/>
                        </a:lnSpc>
                        <a:spcAft>
                          <a:spcPts val="0"/>
                        </a:spcAft>
                      </a:pPr>
                      <a:r>
                        <a:rPr lang="en-US" sz="800" b="1" kern="0" dirty="0">
                          <a:effectLst/>
                          <a:latin typeface="Courier New" charset="0"/>
                          <a:ea typeface="宋体" charset="0"/>
                          <a:cs typeface="Times New Roman" charset="0"/>
                        </a:rPr>
                        <a:t>    print(s, end="")</a:t>
                      </a:r>
                      <a:endParaRPr lang="zh-CN" sz="800" kern="100" dirty="0">
                        <a:effectLst/>
                        <a:latin typeface="Calibri" charset="0"/>
                        <a:ea typeface="宋体" charset="0"/>
                        <a:cs typeface="Times New Roman" charset="0"/>
                      </a:endParaRPr>
                    </a:p>
                  </a:txBody>
                  <a:tcPr marL="51442" marR="51442" marT="0" marB="0" anchor="ctr">
                    <a:lnL w="12700" cap="flat" cmpd="sng" algn="ctr">
                      <a:solidFill>
                        <a:srgbClr val="00B05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76200">
                <a:tc>
                  <a:txBody>
                    <a:bodyPr/>
                    <a:lstStyle/>
                    <a:p>
                      <a:pPr algn="ctr" fontAlgn="base">
                        <a:lnSpc>
                          <a:spcPts val="800"/>
                        </a:lnSpc>
                        <a:spcAft>
                          <a:spcPts val="0"/>
                        </a:spcAft>
                      </a:pPr>
                      <a:r>
                        <a:rPr lang="en-US" sz="800" kern="0">
                          <a:solidFill>
                            <a:srgbClr val="7F7F7F"/>
                          </a:solidFill>
                          <a:effectLst/>
                          <a:latin typeface="Courier New" charset="0"/>
                          <a:ea typeface="宋体" charset="0"/>
                          <a:cs typeface="Times New Roman" charset="0"/>
                        </a:rPr>
                        <a:t> </a:t>
                      </a:r>
                      <a:endParaRPr lang="zh-CN" sz="800" kern="100">
                        <a:effectLst/>
                        <a:latin typeface="Calibri" charset="0"/>
                        <a:ea typeface="宋体" charset="0"/>
                        <a:cs typeface="Times New Roman" charset="0"/>
                      </a:endParaRPr>
                    </a:p>
                  </a:txBody>
                  <a:tcPr marL="51442" marR="51442" marT="0" marB="0" anchor="ctr">
                    <a:lnL>
                      <a:noFill/>
                    </a:lnL>
                    <a:lnR w="12700" cap="flat" cmpd="sng" algn="ctr">
                      <a:solidFill>
                        <a:srgbClr val="00B050"/>
                      </a:solidFill>
                      <a:prstDash val="solid"/>
                      <a:round/>
                      <a:headEnd type="none" w="med" len="med"/>
                      <a:tailEnd type="none" w="med" len="med"/>
                    </a:lnR>
                    <a:lnT>
                      <a:noFill/>
                    </a:lnT>
                    <a:lnB>
                      <a:noFill/>
                    </a:lnB>
                    <a:solidFill>
                      <a:srgbClr val="FFFFFF"/>
                    </a:solidFill>
                  </a:tcPr>
                </a:tc>
                <a:tc>
                  <a:txBody>
                    <a:bodyPr/>
                    <a:lstStyle/>
                    <a:p>
                      <a:pPr algn="just" fontAlgn="base">
                        <a:lnSpc>
                          <a:spcPts val="800"/>
                        </a:lnSpc>
                        <a:spcAft>
                          <a:spcPts val="0"/>
                        </a:spcAft>
                      </a:pPr>
                      <a:r>
                        <a:rPr lang="en-US" sz="800" b="1" kern="0" dirty="0">
                          <a:effectLst/>
                          <a:latin typeface="Courier New" charset="0"/>
                          <a:ea typeface="宋体" charset="0"/>
                          <a:cs typeface="Times New Roman" charset="0"/>
                        </a:rPr>
                        <a:t> </a:t>
                      </a:r>
                      <a:endParaRPr lang="zh-CN" sz="800" kern="100" dirty="0">
                        <a:effectLst/>
                        <a:latin typeface="Calibri" charset="0"/>
                        <a:ea typeface="宋体" charset="0"/>
                        <a:cs typeface="Times New Roman" charset="0"/>
                      </a:endParaRPr>
                    </a:p>
                  </a:txBody>
                  <a:tcPr marL="51442" marR="51442" marT="0" marB="0" anchor="ctr">
                    <a:lnL w="12700" cap="flat" cmpd="sng" algn="ctr">
                      <a:solidFill>
                        <a:srgbClr val="00B05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graphicFrame>
        <p:nvGraphicFramePr>
          <p:cNvPr id="15" name="表格 14">
            <a:extLst>
              <a:ext uri="{FF2B5EF4-FFF2-40B4-BE49-F238E27FC236}">
                <a16:creationId xmlns:a16="http://schemas.microsoft.com/office/drawing/2014/main" id="{7ECB033B-7241-40EC-8A3F-124B75C7EC3D}"/>
              </a:ext>
            </a:extLst>
          </p:cNvPr>
          <p:cNvGraphicFramePr>
            <a:graphicFrameLocks noGrp="1"/>
          </p:cNvGraphicFramePr>
          <p:nvPr>
            <p:extLst>
              <p:ext uri="{D42A27DB-BD31-4B8C-83A1-F6EECF244321}">
                <p14:modId xmlns:p14="http://schemas.microsoft.com/office/powerpoint/2010/main" val="1135983492"/>
              </p:ext>
            </p:extLst>
          </p:nvPr>
        </p:nvGraphicFramePr>
        <p:xfrm>
          <a:off x="7104186" y="2964383"/>
          <a:ext cx="1875235" cy="1181100"/>
        </p:xfrm>
        <a:graphic>
          <a:graphicData uri="http://schemas.openxmlformats.org/drawingml/2006/table">
            <a:tbl>
              <a:tblPr firstRow="1" firstCol="1" bandRow="1"/>
              <a:tblGrid>
                <a:gridCol w="266734">
                  <a:extLst>
                    <a:ext uri="{9D8B030D-6E8A-4147-A177-3AD203B41FA5}">
                      <a16:colId xmlns:a16="http://schemas.microsoft.com/office/drawing/2014/main" val="20000"/>
                    </a:ext>
                  </a:extLst>
                </a:gridCol>
                <a:gridCol w="1608501">
                  <a:extLst>
                    <a:ext uri="{9D8B030D-6E8A-4147-A177-3AD203B41FA5}">
                      <a16:colId xmlns:a16="http://schemas.microsoft.com/office/drawing/2014/main" val="20001"/>
                    </a:ext>
                  </a:extLst>
                </a:gridCol>
              </a:tblGrid>
              <a:tr h="47625">
                <a:tc>
                  <a:txBody>
                    <a:bodyPr/>
                    <a:lstStyle/>
                    <a:p>
                      <a:pPr algn="ctr" fontAlgn="base">
                        <a:lnSpc>
                          <a:spcPts val="500"/>
                        </a:lnSpc>
                        <a:spcAft>
                          <a:spcPts val="0"/>
                        </a:spcAft>
                      </a:pPr>
                      <a:r>
                        <a:rPr lang="en-US" sz="800" kern="0">
                          <a:solidFill>
                            <a:srgbClr val="7F7F7F"/>
                          </a:solidFill>
                          <a:effectLst/>
                          <a:latin typeface="Courier New" charset="0"/>
                          <a:ea typeface="宋体" charset="0"/>
                          <a:cs typeface="Times New Roman" charset="0"/>
                        </a:rPr>
                        <a:t> </a:t>
                      </a:r>
                      <a:endParaRPr lang="zh-CN" sz="800" kern="100">
                        <a:effectLst/>
                        <a:latin typeface="Calibri" charset="0"/>
                        <a:ea typeface="宋体" charset="0"/>
                        <a:cs typeface="Times New Roman" charset="0"/>
                      </a:endParaRPr>
                    </a:p>
                  </a:txBody>
                  <a:tcPr marL="51442" marR="51442" marT="0" marB="0" anchor="ctr">
                    <a:lnL>
                      <a:noFill/>
                    </a:lnL>
                    <a:lnR w="12700" cap="flat" cmpd="sng" algn="ctr">
                      <a:solidFill>
                        <a:srgbClr val="00B050"/>
                      </a:solidFill>
                      <a:prstDash val="solid"/>
                      <a:round/>
                      <a:headEnd type="none" w="med" len="med"/>
                      <a:tailEnd type="none" w="med" len="med"/>
                    </a:lnR>
                    <a:lnT>
                      <a:noFill/>
                    </a:lnT>
                    <a:lnB>
                      <a:noFill/>
                    </a:lnB>
                    <a:solidFill>
                      <a:srgbClr val="FFFFFF"/>
                    </a:solidFill>
                  </a:tcPr>
                </a:tc>
                <a:tc>
                  <a:txBody>
                    <a:bodyPr/>
                    <a:lstStyle/>
                    <a:p>
                      <a:pPr algn="just" fontAlgn="base">
                        <a:lnSpc>
                          <a:spcPts val="500"/>
                        </a:lnSpc>
                        <a:spcAft>
                          <a:spcPts val="0"/>
                        </a:spcAft>
                      </a:pPr>
                      <a:r>
                        <a:rPr lang="en-US" sz="800" b="1" kern="0">
                          <a:effectLst/>
                          <a:latin typeface="Courier New" charset="0"/>
                          <a:ea typeface="宋体" charset="0"/>
                          <a:cs typeface="Times New Roman" charset="0"/>
                        </a:rPr>
                        <a:t> </a:t>
                      </a:r>
                      <a:endParaRPr lang="zh-CN" sz="800" kern="100">
                        <a:effectLst/>
                        <a:latin typeface="Calibri" charset="0"/>
                        <a:ea typeface="宋体" charset="0"/>
                        <a:cs typeface="Times New Roman" charset="0"/>
                      </a:endParaRPr>
                    </a:p>
                  </a:txBody>
                  <a:tcPr marL="51442" marR="51442" marT="0" marB="0" anchor="ctr">
                    <a:lnL w="12700" cap="flat" cmpd="sng" algn="ctr">
                      <a:solidFill>
                        <a:srgbClr val="00B05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0"/>
                  </a:ext>
                </a:extLst>
              </a:tr>
              <a:tr h="762000">
                <a:tc>
                  <a:txBody>
                    <a:bodyPr/>
                    <a:lstStyle/>
                    <a:p>
                      <a:pPr algn="ctr" fontAlgn="auto">
                        <a:lnSpc>
                          <a:spcPts val="2000"/>
                        </a:lnSpc>
                        <a:spcAft>
                          <a:spcPts val="0"/>
                        </a:spcAft>
                      </a:pPr>
                      <a:r>
                        <a:rPr lang="en-US" sz="800" kern="0">
                          <a:solidFill>
                            <a:srgbClr val="7F7F7F"/>
                          </a:solidFill>
                          <a:effectLst/>
                          <a:latin typeface="Courier New" charset="0"/>
                          <a:ea typeface="宋体" charset="0"/>
                          <a:cs typeface="Times New Roman" charset="0"/>
                        </a:rPr>
                        <a:t>1</a:t>
                      </a:r>
                      <a:endParaRPr lang="zh-CN" sz="800" kern="100">
                        <a:effectLst/>
                        <a:latin typeface="Calibri" charset="0"/>
                        <a:ea typeface="宋体" charset="0"/>
                        <a:cs typeface="Times New Roman" charset="0"/>
                      </a:endParaRPr>
                    </a:p>
                    <a:p>
                      <a:pPr algn="ctr" fontAlgn="auto">
                        <a:lnSpc>
                          <a:spcPts val="2000"/>
                        </a:lnSpc>
                        <a:spcAft>
                          <a:spcPts val="0"/>
                        </a:spcAft>
                      </a:pPr>
                      <a:r>
                        <a:rPr lang="en-US" sz="800" kern="0">
                          <a:solidFill>
                            <a:srgbClr val="7F7F7F"/>
                          </a:solidFill>
                          <a:effectLst/>
                          <a:latin typeface="Courier New" charset="0"/>
                          <a:ea typeface="宋体" charset="0"/>
                          <a:cs typeface="Times New Roman" charset="0"/>
                        </a:rPr>
                        <a:t>2</a:t>
                      </a:r>
                      <a:endParaRPr lang="zh-CN" sz="800" kern="100">
                        <a:effectLst/>
                        <a:latin typeface="Calibri" charset="0"/>
                        <a:ea typeface="宋体" charset="0"/>
                        <a:cs typeface="Times New Roman" charset="0"/>
                      </a:endParaRPr>
                    </a:p>
                    <a:p>
                      <a:pPr algn="ctr" fontAlgn="auto">
                        <a:lnSpc>
                          <a:spcPts val="2000"/>
                        </a:lnSpc>
                        <a:spcAft>
                          <a:spcPts val="0"/>
                        </a:spcAft>
                      </a:pPr>
                      <a:r>
                        <a:rPr lang="en-US" sz="800" kern="0">
                          <a:solidFill>
                            <a:srgbClr val="7F7F7F"/>
                          </a:solidFill>
                          <a:effectLst/>
                          <a:latin typeface="Courier New" charset="0"/>
                          <a:ea typeface="宋体" charset="0"/>
                          <a:cs typeface="Times New Roman" charset="0"/>
                        </a:rPr>
                        <a:t>3</a:t>
                      </a:r>
                      <a:endParaRPr lang="zh-CN" sz="800" kern="100">
                        <a:effectLst/>
                        <a:latin typeface="Calibri" charset="0"/>
                        <a:ea typeface="宋体" charset="0"/>
                        <a:cs typeface="Times New Roman" charset="0"/>
                      </a:endParaRPr>
                    </a:p>
                    <a:p>
                      <a:pPr algn="ctr" fontAlgn="base">
                        <a:lnSpc>
                          <a:spcPts val="2000"/>
                        </a:lnSpc>
                        <a:spcAft>
                          <a:spcPts val="0"/>
                        </a:spcAft>
                      </a:pPr>
                      <a:r>
                        <a:rPr lang="en-US" sz="800" kern="0">
                          <a:solidFill>
                            <a:srgbClr val="7F7F7F"/>
                          </a:solidFill>
                          <a:effectLst/>
                          <a:latin typeface="Courier New" charset="0"/>
                          <a:ea typeface="宋体" charset="0"/>
                          <a:cs typeface="Times New Roman" charset="0"/>
                        </a:rPr>
                        <a:t>4</a:t>
                      </a:r>
                      <a:endParaRPr lang="zh-CN" sz="800" kern="100">
                        <a:effectLst/>
                        <a:latin typeface="Calibri" charset="0"/>
                        <a:ea typeface="宋体" charset="0"/>
                        <a:cs typeface="Times New Roman" charset="0"/>
                      </a:endParaRPr>
                    </a:p>
                  </a:txBody>
                  <a:tcPr marL="51442" marR="51442" marT="0" marB="0" anchor="ctr">
                    <a:lnL>
                      <a:noFill/>
                    </a:lnL>
                    <a:lnR w="12700" cap="flat" cmpd="sng" algn="ctr">
                      <a:solidFill>
                        <a:srgbClr val="00B050"/>
                      </a:solidFill>
                      <a:prstDash val="solid"/>
                      <a:round/>
                      <a:headEnd type="none" w="med" len="med"/>
                      <a:tailEnd type="none" w="med" len="med"/>
                    </a:lnR>
                    <a:lnT>
                      <a:noFill/>
                    </a:lnT>
                    <a:lnB>
                      <a:noFill/>
                    </a:lnB>
                    <a:solidFill>
                      <a:srgbClr val="FFFFFF"/>
                    </a:solidFill>
                  </a:tcPr>
                </a:tc>
                <a:tc>
                  <a:txBody>
                    <a:bodyPr/>
                    <a:lstStyle/>
                    <a:p>
                      <a:pPr algn="just" fontAlgn="base">
                        <a:lnSpc>
                          <a:spcPts val="2000"/>
                        </a:lnSpc>
                        <a:spcAft>
                          <a:spcPts val="0"/>
                        </a:spcAft>
                      </a:pPr>
                      <a:r>
                        <a:rPr lang="en-US" sz="800" b="1" kern="0" dirty="0">
                          <a:effectLst/>
                          <a:latin typeface="Courier New" charset="0"/>
                          <a:ea typeface="宋体" charset="0"/>
                          <a:cs typeface="Times New Roman" charset="0"/>
                        </a:rPr>
                        <a:t>for s in "PYTHON":</a:t>
                      </a:r>
                      <a:endParaRPr lang="zh-CN" sz="800" kern="100" dirty="0">
                        <a:effectLst/>
                        <a:latin typeface="Calibri" charset="0"/>
                        <a:ea typeface="宋体" charset="0"/>
                        <a:cs typeface="Times New Roman" charset="0"/>
                      </a:endParaRPr>
                    </a:p>
                    <a:p>
                      <a:pPr algn="just" fontAlgn="base">
                        <a:lnSpc>
                          <a:spcPts val="2000"/>
                        </a:lnSpc>
                        <a:spcAft>
                          <a:spcPts val="0"/>
                        </a:spcAft>
                      </a:pPr>
                      <a:r>
                        <a:rPr lang="en-US" sz="800" b="1" kern="0" dirty="0">
                          <a:effectLst/>
                          <a:latin typeface="Courier New" charset="0"/>
                          <a:ea typeface="宋体" charset="0"/>
                          <a:cs typeface="Times New Roman" charset="0"/>
                        </a:rPr>
                        <a:t>    if s=="T":</a:t>
                      </a:r>
                      <a:endParaRPr lang="zh-CN" sz="800" kern="100" dirty="0">
                        <a:effectLst/>
                        <a:latin typeface="Calibri" charset="0"/>
                        <a:ea typeface="宋体" charset="0"/>
                        <a:cs typeface="Times New Roman" charset="0"/>
                      </a:endParaRPr>
                    </a:p>
                    <a:p>
                      <a:pPr algn="just" fontAlgn="base">
                        <a:lnSpc>
                          <a:spcPts val="2000"/>
                        </a:lnSpc>
                        <a:spcAft>
                          <a:spcPts val="0"/>
                        </a:spcAft>
                      </a:pPr>
                      <a:r>
                        <a:rPr lang="en-US" sz="800" b="1" kern="0" dirty="0">
                          <a:effectLst/>
                          <a:latin typeface="Courier New" charset="0"/>
                          <a:ea typeface="宋体" charset="0"/>
                          <a:cs typeface="Times New Roman" charset="0"/>
                        </a:rPr>
                        <a:t>        break</a:t>
                      </a:r>
                      <a:endParaRPr lang="zh-CN" sz="800" kern="100" dirty="0">
                        <a:effectLst/>
                        <a:latin typeface="Calibri" charset="0"/>
                        <a:ea typeface="宋体" charset="0"/>
                        <a:cs typeface="Times New Roman" charset="0"/>
                      </a:endParaRPr>
                    </a:p>
                    <a:p>
                      <a:pPr algn="just" fontAlgn="base">
                        <a:lnSpc>
                          <a:spcPts val="2000"/>
                        </a:lnSpc>
                        <a:spcAft>
                          <a:spcPts val="0"/>
                        </a:spcAft>
                      </a:pPr>
                      <a:r>
                        <a:rPr lang="en-US" sz="800" b="1" kern="0" dirty="0">
                          <a:effectLst/>
                          <a:latin typeface="Courier New" charset="0"/>
                          <a:ea typeface="宋体" charset="0"/>
                          <a:cs typeface="Times New Roman" charset="0"/>
                        </a:rPr>
                        <a:t>    print(s, end="")</a:t>
                      </a:r>
                      <a:endParaRPr lang="zh-CN" sz="800" kern="100" dirty="0">
                        <a:effectLst/>
                        <a:latin typeface="Calibri" charset="0"/>
                        <a:ea typeface="宋体" charset="0"/>
                        <a:cs typeface="Times New Roman" charset="0"/>
                      </a:endParaRPr>
                    </a:p>
                  </a:txBody>
                  <a:tcPr marL="51442" marR="51442" marT="0" marB="0" anchor="ctr">
                    <a:lnL w="12700" cap="flat" cmpd="sng" algn="ctr">
                      <a:solidFill>
                        <a:srgbClr val="00B05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1"/>
                  </a:ext>
                </a:extLst>
              </a:tr>
              <a:tr h="76200">
                <a:tc>
                  <a:txBody>
                    <a:bodyPr/>
                    <a:lstStyle/>
                    <a:p>
                      <a:pPr algn="ctr" fontAlgn="base">
                        <a:lnSpc>
                          <a:spcPts val="800"/>
                        </a:lnSpc>
                        <a:spcAft>
                          <a:spcPts val="0"/>
                        </a:spcAft>
                      </a:pPr>
                      <a:r>
                        <a:rPr lang="en-US" sz="800" kern="0">
                          <a:solidFill>
                            <a:srgbClr val="7F7F7F"/>
                          </a:solidFill>
                          <a:effectLst/>
                          <a:latin typeface="Courier New" charset="0"/>
                          <a:ea typeface="宋体" charset="0"/>
                          <a:cs typeface="Times New Roman" charset="0"/>
                        </a:rPr>
                        <a:t> </a:t>
                      </a:r>
                      <a:endParaRPr lang="zh-CN" sz="800" kern="100">
                        <a:effectLst/>
                        <a:latin typeface="Calibri" charset="0"/>
                        <a:ea typeface="宋体" charset="0"/>
                        <a:cs typeface="Times New Roman" charset="0"/>
                      </a:endParaRPr>
                    </a:p>
                  </a:txBody>
                  <a:tcPr marL="51442" marR="51442" marT="0" marB="0" anchor="ctr">
                    <a:lnL>
                      <a:noFill/>
                    </a:lnL>
                    <a:lnR w="12700" cap="flat" cmpd="sng" algn="ctr">
                      <a:solidFill>
                        <a:srgbClr val="00B050"/>
                      </a:solidFill>
                      <a:prstDash val="solid"/>
                      <a:round/>
                      <a:headEnd type="none" w="med" len="med"/>
                      <a:tailEnd type="none" w="med" len="med"/>
                    </a:lnR>
                    <a:lnT>
                      <a:noFill/>
                    </a:lnT>
                    <a:lnB>
                      <a:noFill/>
                    </a:lnB>
                    <a:solidFill>
                      <a:srgbClr val="FFFFFF"/>
                    </a:solidFill>
                  </a:tcPr>
                </a:tc>
                <a:tc>
                  <a:txBody>
                    <a:bodyPr/>
                    <a:lstStyle/>
                    <a:p>
                      <a:pPr algn="just" fontAlgn="base">
                        <a:lnSpc>
                          <a:spcPts val="800"/>
                        </a:lnSpc>
                        <a:spcAft>
                          <a:spcPts val="0"/>
                        </a:spcAft>
                      </a:pPr>
                      <a:r>
                        <a:rPr lang="en-US" sz="800" b="1" kern="0" dirty="0">
                          <a:effectLst/>
                          <a:latin typeface="Courier New" charset="0"/>
                          <a:ea typeface="宋体" charset="0"/>
                          <a:cs typeface="Times New Roman" charset="0"/>
                        </a:rPr>
                        <a:t> </a:t>
                      </a:r>
                      <a:endParaRPr lang="zh-CN" sz="800" kern="100" dirty="0">
                        <a:effectLst/>
                        <a:latin typeface="Calibri" charset="0"/>
                        <a:ea typeface="宋体" charset="0"/>
                        <a:cs typeface="Times New Roman" charset="0"/>
                      </a:endParaRPr>
                    </a:p>
                  </a:txBody>
                  <a:tcPr marL="51442" marR="51442" marT="0" marB="0" anchor="ctr">
                    <a:lnL w="12700" cap="flat" cmpd="sng" algn="ctr">
                      <a:solidFill>
                        <a:srgbClr val="00B050"/>
                      </a:solidFill>
                      <a:prstDash val="solid"/>
                      <a:round/>
                      <a:headEnd type="none" w="med" len="med"/>
                      <a:tailEnd type="none" w="med" len="med"/>
                    </a:lnL>
                    <a:lnR>
                      <a:noFill/>
                    </a:lnR>
                    <a:lnT>
                      <a:noFill/>
                    </a:lnT>
                    <a:lnB>
                      <a:noFill/>
                    </a:lnB>
                    <a:solidFill>
                      <a:srgbClr val="FFFFFF"/>
                    </a:solidFill>
                  </a:tcPr>
                </a:tc>
                <a:extLst>
                  <a:ext uri="{0D108BD9-81ED-4DB2-BD59-A6C34878D82A}">
                    <a16:rowId xmlns:a16="http://schemas.microsoft.com/office/drawing/2014/main" val="10002"/>
                  </a:ext>
                </a:extLst>
              </a:tr>
            </a:tbl>
          </a:graphicData>
        </a:graphic>
      </p:graphicFrame>
      <p:graphicFrame>
        <p:nvGraphicFramePr>
          <p:cNvPr id="16" name="表格 15">
            <a:extLst>
              <a:ext uri="{FF2B5EF4-FFF2-40B4-BE49-F238E27FC236}">
                <a16:creationId xmlns:a16="http://schemas.microsoft.com/office/drawing/2014/main" id="{ABBFE6BE-E4CE-4604-850E-06346749FB44}"/>
              </a:ext>
            </a:extLst>
          </p:cNvPr>
          <p:cNvGraphicFramePr>
            <a:graphicFrameLocks noGrp="1"/>
          </p:cNvGraphicFramePr>
          <p:nvPr>
            <p:extLst>
              <p:ext uri="{D42A27DB-BD31-4B8C-83A1-F6EECF244321}">
                <p14:modId xmlns:p14="http://schemas.microsoft.com/office/powerpoint/2010/main" val="393311766"/>
              </p:ext>
            </p:extLst>
          </p:nvPr>
        </p:nvGraphicFramePr>
        <p:xfrm>
          <a:off x="4860032" y="4497438"/>
          <a:ext cx="1870472" cy="508000"/>
        </p:xfrm>
        <a:graphic>
          <a:graphicData uri="http://schemas.openxmlformats.org/drawingml/2006/table">
            <a:tbl>
              <a:tblPr firstRow="1" firstCol="1" bandRow="1"/>
              <a:tblGrid>
                <a:gridCol w="1870472">
                  <a:extLst>
                    <a:ext uri="{9D8B030D-6E8A-4147-A177-3AD203B41FA5}">
                      <a16:colId xmlns:a16="http://schemas.microsoft.com/office/drawing/2014/main" val="20000"/>
                    </a:ext>
                  </a:extLst>
                </a:gridCol>
              </a:tblGrid>
              <a:tr h="381000">
                <a:tc>
                  <a:txBody>
                    <a:bodyPr/>
                    <a:lstStyle/>
                    <a:p>
                      <a:pPr algn="l" fontAlgn="auto">
                        <a:lnSpc>
                          <a:spcPts val="2000"/>
                        </a:lnSpc>
                        <a:spcAft>
                          <a:spcPts val="0"/>
                        </a:spcAft>
                      </a:pPr>
                      <a:r>
                        <a:rPr lang="en-US" sz="800" b="1" kern="0" dirty="0">
                          <a:effectLst/>
                          <a:latin typeface="Courier New" charset="0"/>
                          <a:ea typeface="宋体" charset="0"/>
                          <a:cs typeface="Times New Roman" charset="0"/>
                        </a:rPr>
                        <a:t>&gt;&gt;&gt; </a:t>
                      </a:r>
                      <a:endParaRPr lang="zh-CN" sz="800" kern="100" dirty="0">
                        <a:effectLst/>
                        <a:latin typeface="Calibri" charset="0"/>
                        <a:ea typeface="宋体" charset="0"/>
                        <a:cs typeface="Times New Roman" charset="0"/>
                      </a:endParaRPr>
                    </a:p>
                    <a:p>
                      <a:pPr algn="l" fontAlgn="base">
                        <a:lnSpc>
                          <a:spcPts val="2000"/>
                        </a:lnSpc>
                        <a:spcAft>
                          <a:spcPts val="0"/>
                        </a:spcAft>
                      </a:pPr>
                      <a:r>
                        <a:rPr lang="en-US" sz="800" kern="0" dirty="0">
                          <a:effectLst/>
                          <a:latin typeface="Courier New" charset="0"/>
                          <a:ea typeface="宋体" charset="0"/>
                          <a:cs typeface="Times New Roman" charset="0"/>
                        </a:rPr>
                        <a:t>PYHON</a:t>
                      </a:r>
                      <a:endParaRPr lang="zh-CN" sz="800" kern="100" dirty="0">
                        <a:effectLst/>
                        <a:latin typeface="Calibri" charset="0"/>
                        <a:ea typeface="宋体" charset="0"/>
                        <a:cs typeface="Times New Roman" charset="0"/>
                      </a:endParaRPr>
                    </a:p>
                  </a:txBody>
                  <a:tcPr marL="51442" marR="51442" marT="0" marB="0">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pattFill prst="pct10">
                      <a:fgClr>
                        <a:srgbClr val="FFFFFF"/>
                      </a:fgClr>
                      <a:bgClr>
                        <a:srgbClr val="E5E5E5"/>
                      </a:bgClr>
                    </a:pattFill>
                  </a:tcPr>
                </a:tc>
                <a:extLst>
                  <a:ext uri="{0D108BD9-81ED-4DB2-BD59-A6C34878D82A}">
                    <a16:rowId xmlns:a16="http://schemas.microsoft.com/office/drawing/2014/main" val="10000"/>
                  </a:ext>
                </a:extLst>
              </a:tr>
            </a:tbl>
          </a:graphicData>
        </a:graphic>
      </p:graphicFrame>
      <p:graphicFrame>
        <p:nvGraphicFramePr>
          <p:cNvPr id="17" name="表格 16">
            <a:extLst>
              <a:ext uri="{FF2B5EF4-FFF2-40B4-BE49-F238E27FC236}">
                <a16:creationId xmlns:a16="http://schemas.microsoft.com/office/drawing/2014/main" id="{DD9040B1-5F3A-4F20-9C0C-BF4A9A6D44F9}"/>
              </a:ext>
            </a:extLst>
          </p:cNvPr>
          <p:cNvGraphicFramePr>
            <a:graphicFrameLocks noGrp="1"/>
          </p:cNvGraphicFramePr>
          <p:nvPr>
            <p:extLst>
              <p:ext uri="{D42A27DB-BD31-4B8C-83A1-F6EECF244321}">
                <p14:modId xmlns:p14="http://schemas.microsoft.com/office/powerpoint/2010/main" val="1969404864"/>
              </p:ext>
            </p:extLst>
          </p:nvPr>
        </p:nvGraphicFramePr>
        <p:xfrm>
          <a:off x="7108949" y="4497438"/>
          <a:ext cx="1870472" cy="508000"/>
        </p:xfrm>
        <a:graphic>
          <a:graphicData uri="http://schemas.openxmlformats.org/drawingml/2006/table">
            <a:tbl>
              <a:tblPr firstRow="1" firstCol="1" bandRow="1"/>
              <a:tblGrid>
                <a:gridCol w="1870472">
                  <a:extLst>
                    <a:ext uri="{9D8B030D-6E8A-4147-A177-3AD203B41FA5}">
                      <a16:colId xmlns:a16="http://schemas.microsoft.com/office/drawing/2014/main" val="20000"/>
                    </a:ext>
                  </a:extLst>
                </a:gridCol>
              </a:tblGrid>
              <a:tr h="381000">
                <a:tc>
                  <a:txBody>
                    <a:bodyPr/>
                    <a:lstStyle/>
                    <a:p>
                      <a:pPr algn="l" fontAlgn="auto">
                        <a:lnSpc>
                          <a:spcPts val="2000"/>
                        </a:lnSpc>
                        <a:spcAft>
                          <a:spcPts val="0"/>
                        </a:spcAft>
                      </a:pPr>
                      <a:r>
                        <a:rPr lang="en-US" sz="800" b="1" kern="0" dirty="0">
                          <a:effectLst/>
                          <a:latin typeface="Courier New" charset="0"/>
                          <a:ea typeface="宋体" charset="0"/>
                          <a:cs typeface="Times New Roman" charset="0"/>
                        </a:rPr>
                        <a:t>&gt;&gt;&gt; </a:t>
                      </a:r>
                      <a:endParaRPr lang="zh-CN" sz="800" kern="100" dirty="0">
                        <a:effectLst/>
                        <a:latin typeface="Calibri" charset="0"/>
                        <a:ea typeface="宋体" charset="0"/>
                        <a:cs typeface="Times New Roman" charset="0"/>
                      </a:endParaRPr>
                    </a:p>
                    <a:p>
                      <a:pPr algn="l" fontAlgn="base">
                        <a:lnSpc>
                          <a:spcPts val="2000"/>
                        </a:lnSpc>
                        <a:spcAft>
                          <a:spcPts val="0"/>
                        </a:spcAft>
                      </a:pPr>
                      <a:r>
                        <a:rPr lang="en-US" sz="800" kern="0" dirty="0">
                          <a:effectLst/>
                          <a:latin typeface="Courier New" charset="0"/>
                          <a:ea typeface="宋体" charset="0"/>
                          <a:cs typeface="Times New Roman" charset="0"/>
                        </a:rPr>
                        <a:t>PY</a:t>
                      </a:r>
                      <a:endParaRPr lang="zh-CN" sz="800" kern="100" dirty="0">
                        <a:effectLst/>
                        <a:latin typeface="Calibri" charset="0"/>
                        <a:ea typeface="宋体" charset="0"/>
                        <a:cs typeface="Times New Roman" charset="0"/>
                      </a:endParaRPr>
                    </a:p>
                  </a:txBody>
                  <a:tcPr marL="51442" marR="51442" marT="0" marB="0">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pattFill prst="pct10">
                      <a:fgClr>
                        <a:srgbClr val="FFFFFF"/>
                      </a:fgClr>
                      <a:bgClr>
                        <a:srgbClr val="E5E5E5"/>
                      </a:bgClr>
                    </a:pattFill>
                  </a:tcPr>
                </a:tc>
                <a:extLst>
                  <a:ext uri="{0D108BD9-81ED-4DB2-BD59-A6C34878D82A}">
                    <a16:rowId xmlns:a16="http://schemas.microsoft.com/office/drawing/2014/main" val="10000"/>
                  </a:ext>
                </a:extLst>
              </a:tr>
            </a:tbl>
          </a:graphicData>
        </a:graphic>
      </p:graphicFrame>
    </p:spTree>
    <p:extLst>
      <p:ext uri="{BB962C8B-B14F-4D97-AF65-F5344CB8AC3E}">
        <p14:creationId xmlns:p14="http://schemas.microsoft.com/office/powerpoint/2010/main" val="2225668852"/>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endParaRPr lang="zh-CN" altLang="en-US" sz="3000" dirty="0"/>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6408712" cy="40011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000" dirty="0">
                <a:latin typeface="华文新魏" panose="02010800040101010101" pitchFamily="2" charset="-122"/>
                <a:ea typeface="华文新魏" panose="02010800040101010101" pitchFamily="2" charset="-122"/>
              </a:rPr>
              <a:t>列表、元组、字典、集合</a:t>
            </a:r>
            <a:endParaRPr lang="zh-CN" altLang="en-US" sz="2000" b="1" dirty="0">
              <a:solidFill>
                <a:srgbClr val="663300"/>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endParaRPr>
          </a:p>
        </p:txBody>
      </p:sp>
      <p:graphicFrame>
        <p:nvGraphicFramePr>
          <p:cNvPr id="6" name="表格 -1">
            <a:extLst>
              <a:ext uri="{FF2B5EF4-FFF2-40B4-BE49-F238E27FC236}">
                <a16:creationId xmlns:a16="http://schemas.microsoft.com/office/drawing/2014/main" id="{44872D17-FBB5-4147-AA1B-F976E2E55060}"/>
              </a:ext>
            </a:extLst>
          </p:cNvPr>
          <p:cNvGraphicFramePr>
            <a:graphicFrameLocks noGrp="1"/>
          </p:cNvGraphicFramePr>
          <p:nvPr>
            <p:ph idx="1"/>
            <p:extLst>
              <p:ext uri="{D42A27DB-BD31-4B8C-83A1-F6EECF244321}">
                <p14:modId xmlns:p14="http://schemas.microsoft.com/office/powerpoint/2010/main" val="51744734"/>
              </p:ext>
            </p:extLst>
          </p:nvPr>
        </p:nvGraphicFramePr>
        <p:xfrm>
          <a:off x="755576" y="1247114"/>
          <a:ext cx="7725384" cy="3128282"/>
        </p:xfrm>
        <a:graphic>
          <a:graphicData uri="http://schemas.openxmlformats.org/drawingml/2006/table">
            <a:tbl>
              <a:tblPr firstRow="1" bandRow="1">
                <a:tableStyleId>{5940675A-B579-460E-94D1-54222C63F5DA}</a:tableStyleId>
              </a:tblPr>
              <a:tblGrid>
                <a:gridCol w="1532696">
                  <a:extLst>
                    <a:ext uri="{9D8B030D-6E8A-4147-A177-3AD203B41FA5}">
                      <a16:colId xmlns:a16="http://schemas.microsoft.com/office/drawing/2014/main" val="20000"/>
                    </a:ext>
                  </a:extLst>
                </a:gridCol>
                <a:gridCol w="1584176">
                  <a:extLst>
                    <a:ext uri="{9D8B030D-6E8A-4147-A177-3AD203B41FA5}">
                      <a16:colId xmlns:a16="http://schemas.microsoft.com/office/drawing/2014/main" val="20001"/>
                    </a:ext>
                  </a:extLst>
                </a:gridCol>
                <a:gridCol w="720080">
                  <a:extLst>
                    <a:ext uri="{9D8B030D-6E8A-4147-A177-3AD203B41FA5}">
                      <a16:colId xmlns:a16="http://schemas.microsoft.com/office/drawing/2014/main" val="20002"/>
                    </a:ext>
                  </a:extLst>
                </a:gridCol>
                <a:gridCol w="2555043">
                  <a:extLst>
                    <a:ext uri="{9D8B030D-6E8A-4147-A177-3AD203B41FA5}">
                      <a16:colId xmlns:a16="http://schemas.microsoft.com/office/drawing/2014/main" val="20003"/>
                    </a:ext>
                  </a:extLst>
                </a:gridCol>
                <a:gridCol w="1333389">
                  <a:extLst>
                    <a:ext uri="{9D8B030D-6E8A-4147-A177-3AD203B41FA5}">
                      <a16:colId xmlns:a16="http://schemas.microsoft.com/office/drawing/2014/main" val="20004"/>
                    </a:ext>
                  </a:extLst>
                </a:gridCol>
              </a:tblGrid>
              <a:tr h="0">
                <a:tc>
                  <a:txBody>
                    <a:bodyPr/>
                    <a:lstStyle/>
                    <a:p>
                      <a:pPr>
                        <a:buNone/>
                      </a:pPr>
                      <a:r>
                        <a:rPr lang="en-US" altLang="zh-CN" sz="1200" b="1" dirty="0">
                          <a:latin typeface="宋体" panose="02010600030101010101" pitchFamily="2" charset="-122"/>
                          <a:ea typeface="宋体" panose="02010600030101010101" pitchFamily="2" charset="-122"/>
                          <a:cs typeface="宋体" panose="02010600030101010101" pitchFamily="2" charset="-122"/>
                        </a:rPr>
                        <a:t> </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b="1" dirty="0">
                          <a:latin typeface="宋体" panose="02010600030101010101" pitchFamily="2" charset="-122"/>
                          <a:ea typeface="宋体" panose="02010600030101010101" pitchFamily="2" charset="-122"/>
                          <a:cs typeface="宋体" panose="02010600030101010101" pitchFamily="2" charset="-122"/>
                        </a:rPr>
                        <a:t>列表</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b="1" dirty="0">
                          <a:latin typeface="宋体" panose="02010600030101010101" pitchFamily="2" charset="-122"/>
                          <a:ea typeface="宋体" panose="02010600030101010101" pitchFamily="2" charset="-122"/>
                          <a:cs typeface="宋体" panose="02010600030101010101" pitchFamily="2" charset="-122"/>
                        </a:rPr>
                        <a:t>元组</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b="1">
                          <a:latin typeface="宋体" panose="02010600030101010101" pitchFamily="2" charset="-122"/>
                          <a:ea typeface="宋体" panose="02010600030101010101" pitchFamily="2" charset="-122"/>
                          <a:cs typeface="宋体" panose="02010600030101010101" pitchFamily="2" charset="-122"/>
                        </a:rPr>
                        <a:t>字典</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b="1">
                          <a:latin typeface="宋体" panose="02010600030101010101" pitchFamily="2" charset="-122"/>
                          <a:ea typeface="宋体" panose="02010600030101010101" pitchFamily="2" charset="-122"/>
                          <a:cs typeface="宋体" panose="02010600030101010101" pitchFamily="2" charset="-122"/>
                        </a:rPr>
                        <a:t>集合</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00354">
                <a:tc>
                  <a:txBody>
                    <a:bodyPr/>
                    <a:lstStyle/>
                    <a:p>
                      <a:pPr>
                        <a:buNone/>
                      </a:pPr>
                      <a:r>
                        <a:rPr lang="zh-CN" altLang="en-US" sz="1200" b="1" dirty="0">
                          <a:solidFill>
                            <a:srgbClr val="00B0F0"/>
                          </a:solidFill>
                          <a:latin typeface="宋体" panose="02010600030101010101" pitchFamily="2" charset="-122"/>
                          <a:ea typeface="宋体" panose="02010600030101010101" pitchFamily="2" charset="-122"/>
                          <a:cs typeface="宋体" panose="02010600030101010101" pitchFamily="2" charset="-122"/>
                        </a:rPr>
                        <a:t>类型名称</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altLang="zh-CN" sz="1200" dirty="0">
                          <a:solidFill>
                            <a:srgbClr val="00B0F0"/>
                          </a:solidFill>
                          <a:latin typeface="宋体" panose="02010600030101010101" pitchFamily="2" charset="-122"/>
                          <a:ea typeface="宋体" panose="02010600030101010101" pitchFamily="2" charset="-122"/>
                          <a:cs typeface="宋体" panose="02010600030101010101" pitchFamily="2" charset="-122"/>
                        </a:rPr>
                        <a:t>list</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altLang="zh-CN" sz="1200">
                          <a:solidFill>
                            <a:srgbClr val="00B0F0"/>
                          </a:solidFill>
                          <a:latin typeface="宋体" panose="02010600030101010101" pitchFamily="2" charset="-122"/>
                          <a:ea typeface="宋体" panose="02010600030101010101" pitchFamily="2" charset="-122"/>
                          <a:cs typeface="宋体" panose="02010600030101010101" pitchFamily="2" charset="-122"/>
                        </a:rPr>
                        <a:t>tuple</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altLang="zh-CN" sz="1200">
                          <a:solidFill>
                            <a:srgbClr val="00B0F0"/>
                          </a:solidFill>
                          <a:latin typeface="宋体" panose="02010600030101010101" pitchFamily="2" charset="-122"/>
                          <a:ea typeface="宋体" panose="02010600030101010101" pitchFamily="2" charset="-122"/>
                          <a:cs typeface="宋体" panose="02010600030101010101" pitchFamily="2" charset="-122"/>
                        </a:rPr>
                        <a:t>dict</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altLang="zh-CN" sz="1200">
                          <a:solidFill>
                            <a:srgbClr val="00B0F0"/>
                          </a:solidFill>
                          <a:latin typeface="宋体" panose="02010600030101010101" pitchFamily="2" charset="-122"/>
                          <a:ea typeface="宋体" panose="02010600030101010101" pitchFamily="2" charset="-122"/>
                          <a:cs typeface="宋体" panose="02010600030101010101" pitchFamily="2" charset="-122"/>
                        </a:rPr>
                        <a:t>set</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00354">
                <a:tc>
                  <a:txBody>
                    <a:bodyPr/>
                    <a:lstStyle/>
                    <a:p>
                      <a:pPr>
                        <a:buNone/>
                      </a:pPr>
                      <a:r>
                        <a:rPr lang="zh-CN" altLang="en-US" sz="1200" b="1">
                          <a:latin typeface="宋体" panose="02010600030101010101" pitchFamily="2" charset="-122"/>
                          <a:ea typeface="宋体" panose="02010600030101010101" pitchFamily="2" charset="-122"/>
                          <a:cs typeface="宋体" panose="02010600030101010101" pitchFamily="2" charset="-122"/>
                        </a:rPr>
                        <a:t>定界符</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latin typeface="宋体" panose="02010600030101010101" pitchFamily="2" charset="-122"/>
                          <a:ea typeface="宋体" panose="02010600030101010101" pitchFamily="2" charset="-122"/>
                          <a:cs typeface="宋体" panose="02010600030101010101" pitchFamily="2" charset="-122"/>
                        </a:rPr>
                        <a:t>方括号</a:t>
                      </a:r>
                      <a:r>
                        <a:rPr lang="en-US" altLang="zh-CN" sz="1200" dirty="0">
                          <a:latin typeface="宋体" panose="02010600030101010101" pitchFamily="2" charset="-122"/>
                          <a:ea typeface="宋体" panose="02010600030101010101" pitchFamily="2" charset="-122"/>
                          <a:cs typeface="宋体" panose="02010600030101010101" pitchFamily="2" charset="-122"/>
                        </a:rPr>
                        <a:t>[]</a:t>
                      </a:r>
                      <a:endParaRPr lang="zh-CN" altLang="en-US" sz="1200" dirty="0">
                        <a:latin typeface="宋体" panose="02010600030101010101" pitchFamily="2" charset="-122"/>
                        <a:ea typeface="宋体" panose="02010600030101010101" pitchFamily="2" charset="-122"/>
                        <a:cs typeface="宋体" panose="02010600030101010101" pitchFamily="2" charset="-122"/>
                      </a:endParaRP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圆括号</a:t>
                      </a:r>
                      <a:r>
                        <a:rPr lang="en-US" altLang="zh-CN" sz="1200">
                          <a:latin typeface="宋体" panose="02010600030101010101" pitchFamily="2" charset="-122"/>
                          <a:ea typeface="宋体" panose="02010600030101010101" pitchFamily="2" charset="-122"/>
                          <a:cs typeface="宋体" panose="02010600030101010101" pitchFamily="2" charset="-122"/>
                        </a:rPr>
                        <a:t>()</a:t>
                      </a:r>
                      <a:endParaRPr lang="zh-CN" altLang="en-US" sz="1200">
                        <a:latin typeface="宋体" panose="02010600030101010101" pitchFamily="2" charset="-122"/>
                        <a:ea typeface="宋体" panose="02010600030101010101" pitchFamily="2" charset="-122"/>
                        <a:cs typeface="宋体" panose="02010600030101010101" pitchFamily="2" charset="-122"/>
                      </a:endParaRP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大括号</a:t>
                      </a:r>
                      <a:r>
                        <a:rPr lang="en-US" altLang="zh-CN" sz="1200">
                          <a:latin typeface="宋体" panose="02010600030101010101" pitchFamily="2" charset="-122"/>
                          <a:ea typeface="宋体" panose="02010600030101010101" pitchFamily="2" charset="-122"/>
                          <a:cs typeface="宋体" panose="02010600030101010101" pitchFamily="2" charset="-122"/>
                        </a:rPr>
                        <a:t>{}</a:t>
                      </a:r>
                      <a:endParaRPr lang="zh-CN" altLang="en-US" sz="1200">
                        <a:latin typeface="宋体" panose="02010600030101010101" pitchFamily="2" charset="-122"/>
                        <a:ea typeface="宋体" panose="02010600030101010101" pitchFamily="2" charset="-122"/>
                        <a:cs typeface="宋体" panose="02010600030101010101" pitchFamily="2" charset="-122"/>
                      </a:endParaRP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大括号</a:t>
                      </a:r>
                      <a:r>
                        <a:rPr lang="en-US" altLang="zh-CN" sz="1200">
                          <a:latin typeface="宋体" panose="02010600030101010101" pitchFamily="2" charset="-122"/>
                          <a:ea typeface="宋体" panose="02010600030101010101" pitchFamily="2" charset="-122"/>
                          <a:cs typeface="宋体" panose="02010600030101010101" pitchFamily="2" charset="-122"/>
                        </a:rPr>
                        <a:t>{}</a:t>
                      </a:r>
                      <a:endParaRPr lang="zh-CN" altLang="en-US" sz="1200">
                        <a:latin typeface="宋体" panose="02010600030101010101" pitchFamily="2" charset="-122"/>
                        <a:ea typeface="宋体" panose="02010600030101010101" pitchFamily="2" charset="-122"/>
                        <a:cs typeface="宋体" panose="02010600030101010101" pitchFamily="2" charset="-122"/>
                      </a:endParaRP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00354">
                <a:tc>
                  <a:txBody>
                    <a:bodyPr/>
                    <a:lstStyle/>
                    <a:p>
                      <a:pPr>
                        <a:buNone/>
                      </a:pPr>
                      <a:r>
                        <a:rPr lang="zh-CN" altLang="en-US" sz="1200" b="1" dirty="0">
                          <a:solidFill>
                            <a:srgbClr val="00B0F0"/>
                          </a:solidFill>
                          <a:latin typeface="宋体" panose="02010600030101010101" pitchFamily="2" charset="-122"/>
                          <a:ea typeface="宋体" panose="02010600030101010101" pitchFamily="2" charset="-122"/>
                          <a:cs typeface="宋体" panose="02010600030101010101" pitchFamily="2" charset="-122"/>
                        </a:rPr>
                        <a:t>是否可变</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solidFill>
                            <a:srgbClr val="00B0F0"/>
                          </a:solidFill>
                          <a:latin typeface="宋体" panose="02010600030101010101" pitchFamily="2" charset="-122"/>
                          <a:ea typeface="宋体" panose="02010600030101010101" pitchFamily="2" charset="-122"/>
                          <a:cs typeface="宋体" panose="02010600030101010101" pitchFamily="2" charset="-122"/>
                        </a:rPr>
                        <a:t>否</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solidFill>
                            <a:srgbClr val="00B0F0"/>
                          </a:solidFill>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solidFill>
                            <a:srgbClr val="00B0F0"/>
                          </a:solidFill>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00354">
                <a:tc>
                  <a:txBody>
                    <a:bodyPr/>
                    <a:lstStyle/>
                    <a:p>
                      <a:pPr>
                        <a:buNone/>
                      </a:pPr>
                      <a:r>
                        <a:rPr lang="zh-CN" altLang="en-US" sz="1200" b="1" dirty="0">
                          <a:latin typeface="宋体" panose="02010600030101010101" pitchFamily="2" charset="-122"/>
                          <a:ea typeface="宋体" panose="02010600030101010101" pitchFamily="2" charset="-122"/>
                          <a:cs typeface="宋体" panose="02010600030101010101" pitchFamily="2" charset="-122"/>
                        </a:rPr>
                        <a:t>是否有序</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否</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否</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64318">
                <a:tc>
                  <a:txBody>
                    <a:bodyPr/>
                    <a:lstStyle/>
                    <a:p>
                      <a:pPr>
                        <a:buNone/>
                      </a:pP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是否支持下标</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否</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00354">
                <a:tc>
                  <a:txBody>
                    <a:bodyPr/>
                    <a:lstStyle/>
                    <a:p>
                      <a:pPr>
                        <a:buNone/>
                      </a:pPr>
                      <a:r>
                        <a:rPr lang="zh-CN" altLang="en-US" sz="1200" b="1">
                          <a:latin typeface="宋体" panose="02010600030101010101" pitchFamily="2" charset="-122"/>
                          <a:ea typeface="宋体" panose="02010600030101010101" pitchFamily="2" charset="-122"/>
                          <a:cs typeface="宋体" panose="02010600030101010101" pitchFamily="2" charset="-122"/>
                        </a:rPr>
                        <a:t>元素分隔符</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逗号</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latin typeface="宋体" panose="02010600030101010101" pitchFamily="2" charset="-122"/>
                          <a:ea typeface="宋体" panose="02010600030101010101" pitchFamily="2" charset="-122"/>
                          <a:cs typeface="宋体" panose="02010600030101010101" pitchFamily="2" charset="-122"/>
                        </a:rPr>
                        <a:t>逗号</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逗号</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逗号</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18970">
                <a:tc>
                  <a:txBody>
                    <a:bodyPr/>
                    <a:lstStyle/>
                    <a:p>
                      <a:pPr>
                        <a:buNone/>
                      </a:pP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对元素形式的要求</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solidFill>
                            <a:srgbClr val="00B0F0"/>
                          </a:solidFill>
                          <a:latin typeface="宋体" panose="02010600030101010101" pitchFamily="2" charset="-122"/>
                          <a:ea typeface="宋体" panose="02010600030101010101" pitchFamily="2" charset="-122"/>
                          <a:cs typeface="宋体" panose="02010600030101010101" pitchFamily="2" charset="-122"/>
                        </a:rPr>
                        <a:t>无</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无</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键</a:t>
                      </a:r>
                      <a:r>
                        <a:rPr lang="en-US" altLang="zh-CN" sz="1200" dirty="0">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值</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solidFill>
                            <a:srgbClr val="00B0F0"/>
                          </a:solidFill>
                          <a:latin typeface="宋体" panose="02010600030101010101" pitchFamily="2" charset="-122"/>
                          <a:ea typeface="宋体" panose="02010600030101010101" pitchFamily="2" charset="-122"/>
                          <a:cs typeface="宋体" panose="02010600030101010101" pitchFamily="2" charset="-122"/>
                        </a:rPr>
                        <a:t>必须可哈希</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81548">
                <a:tc>
                  <a:txBody>
                    <a:bodyPr/>
                    <a:lstStyle/>
                    <a:p>
                      <a:pPr>
                        <a:buNone/>
                      </a:pPr>
                      <a:r>
                        <a:rPr lang="zh-CN" altLang="en-US" sz="1200" b="1">
                          <a:latin typeface="宋体" panose="02010600030101010101" pitchFamily="2" charset="-122"/>
                          <a:ea typeface="宋体" panose="02010600030101010101" pitchFamily="2" charset="-122"/>
                          <a:cs typeface="宋体" panose="02010600030101010101" pitchFamily="2" charset="-122"/>
                        </a:rPr>
                        <a:t>对元素值的要求</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无</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无</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altLang="zh-CN" sz="1200" dirty="0">
                          <a:latin typeface="宋体" panose="02010600030101010101" pitchFamily="2" charset="-122"/>
                          <a:ea typeface="宋体" panose="02010600030101010101" pitchFamily="2" charset="-122"/>
                          <a:cs typeface="宋体" panose="02010600030101010101" pitchFamily="2" charset="-122"/>
                        </a:rPr>
                        <a:t>“</a:t>
                      </a:r>
                      <a:r>
                        <a:rPr lang="zh-CN" altLang="en-US" sz="1200" dirty="0">
                          <a:latin typeface="宋体" panose="02010600030101010101" pitchFamily="2" charset="-122"/>
                          <a:ea typeface="宋体" panose="02010600030101010101" pitchFamily="2" charset="-122"/>
                          <a:cs typeface="宋体" panose="02010600030101010101" pitchFamily="2" charset="-122"/>
                        </a:rPr>
                        <a:t>键”必须可哈希</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必须可哈希</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130647">
                <a:tc>
                  <a:txBody>
                    <a:bodyPr/>
                    <a:lstStyle/>
                    <a:p>
                      <a:pPr>
                        <a:buNone/>
                      </a:pPr>
                      <a:r>
                        <a:rPr lang="zh-CN" altLang="en-US" sz="1200" b="1" dirty="0">
                          <a:solidFill>
                            <a:srgbClr val="00B0F0"/>
                          </a:solidFill>
                          <a:latin typeface="宋体" panose="02010600030101010101" pitchFamily="2" charset="-122"/>
                          <a:ea typeface="宋体" panose="02010600030101010101" pitchFamily="2" charset="-122"/>
                          <a:cs typeface="宋体" panose="02010600030101010101" pitchFamily="2" charset="-122"/>
                        </a:rPr>
                        <a:t>元素是否可重复</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solidFill>
                            <a:srgbClr val="00B0F0"/>
                          </a:solidFill>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solidFill>
                            <a:srgbClr val="00B0F0"/>
                          </a:solidFill>
                          <a:latin typeface="宋体" panose="02010600030101010101" pitchFamily="2" charset="-122"/>
                          <a:ea typeface="宋体" panose="02010600030101010101" pitchFamily="2" charset="-122"/>
                          <a:cs typeface="宋体" panose="02010600030101010101" pitchFamily="2" charset="-122"/>
                        </a:rPr>
                        <a:t>是</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en-US" altLang="zh-CN" sz="1200" dirty="0">
                          <a:solidFill>
                            <a:srgbClr val="00B0F0"/>
                          </a:solidFill>
                          <a:latin typeface="宋体" panose="02010600030101010101" pitchFamily="2" charset="-122"/>
                          <a:ea typeface="宋体" panose="02010600030101010101" pitchFamily="2" charset="-122"/>
                          <a:cs typeface="宋体" panose="02010600030101010101" pitchFamily="2" charset="-122"/>
                        </a:rPr>
                        <a:t>“</a:t>
                      </a: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键”不允许重复，“值”可以重复</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否</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00354">
                <a:tc>
                  <a:txBody>
                    <a:bodyPr/>
                    <a:lstStyle/>
                    <a:p>
                      <a:pPr>
                        <a:buNone/>
                      </a:pPr>
                      <a:r>
                        <a:rPr lang="zh-CN" altLang="en-US" sz="1200" b="1">
                          <a:latin typeface="宋体" panose="02010600030101010101" pitchFamily="2" charset="-122"/>
                          <a:ea typeface="宋体" panose="02010600030101010101" pitchFamily="2" charset="-122"/>
                          <a:cs typeface="宋体" panose="02010600030101010101" pitchFamily="2" charset="-122"/>
                        </a:rPr>
                        <a:t>元素查找速度</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非常慢</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latin typeface="宋体" panose="02010600030101010101" pitchFamily="2" charset="-122"/>
                          <a:ea typeface="宋体" panose="02010600030101010101" pitchFamily="2" charset="-122"/>
                          <a:cs typeface="宋体" panose="02010600030101010101" pitchFamily="2" charset="-122"/>
                        </a:rPr>
                        <a:t>很慢</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latin typeface="宋体" panose="02010600030101010101" pitchFamily="2" charset="-122"/>
                          <a:ea typeface="宋体" panose="02010600030101010101" pitchFamily="2" charset="-122"/>
                          <a:cs typeface="宋体" panose="02010600030101010101" pitchFamily="2" charset="-122"/>
                        </a:rPr>
                        <a:t>非常快</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b="0" dirty="0">
                          <a:latin typeface="华文细黑" panose="02010600040101010101" pitchFamily="2" charset="-122"/>
                          <a:ea typeface="华文细黑" panose="02010600040101010101" pitchFamily="2" charset="-122"/>
                          <a:cs typeface="宋体" panose="02010600030101010101" pitchFamily="2" charset="-122"/>
                        </a:rPr>
                        <a:t>非常</a:t>
                      </a:r>
                      <a:r>
                        <a:rPr lang="zh-CN" altLang="en-US" sz="1200" dirty="0">
                          <a:latin typeface="宋体" panose="02010600030101010101" pitchFamily="2" charset="-122"/>
                          <a:ea typeface="宋体" panose="02010600030101010101" pitchFamily="2" charset="-122"/>
                          <a:cs typeface="宋体" panose="02010600030101010101" pitchFamily="2" charset="-122"/>
                        </a:rPr>
                        <a:t>快</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84986">
                <a:tc>
                  <a:txBody>
                    <a:bodyPr/>
                    <a:lstStyle/>
                    <a:p>
                      <a:pPr>
                        <a:buNone/>
                      </a:pPr>
                      <a:r>
                        <a:rPr lang="zh-CN" altLang="en-US" sz="1200" b="1">
                          <a:solidFill>
                            <a:srgbClr val="00B0F0"/>
                          </a:solidFill>
                          <a:latin typeface="宋体" panose="02010600030101010101" pitchFamily="2" charset="-122"/>
                          <a:ea typeface="宋体" panose="02010600030101010101" pitchFamily="2" charset="-122"/>
                          <a:cs typeface="宋体" panose="02010600030101010101" pitchFamily="2" charset="-122"/>
                        </a:rPr>
                        <a:t>新增和删除元素速度</a:t>
                      </a:r>
                    </a:p>
                  </a:txBody>
                  <a:tcPr marL="0" marR="0" marT="36195" marB="36195">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尾部操作快其他位置慢</a:t>
                      </a:r>
                    </a:p>
                  </a:txBody>
                  <a:tcPr marL="0" marR="0" marT="36195" marB="36195">
                    <a:lnL w="12700" cap="flat" cmpd="sng">
                      <a:solidFill>
                        <a:srgbClr val="08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a:solidFill>
                            <a:srgbClr val="00B0F0"/>
                          </a:solidFill>
                          <a:latin typeface="宋体" panose="02010600030101010101" pitchFamily="2" charset="-122"/>
                          <a:ea typeface="宋体" panose="02010600030101010101" pitchFamily="2" charset="-122"/>
                          <a:cs typeface="宋体" panose="02010600030101010101" pitchFamily="2" charset="-122"/>
                        </a:rPr>
                        <a:t>不允许</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快</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tc>
                  <a:txBody>
                    <a:bodyPr/>
                    <a:lstStyle/>
                    <a:p>
                      <a:pPr>
                        <a:buNone/>
                      </a:pPr>
                      <a:r>
                        <a:rPr lang="zh-CN" altLang="en-US" sz="1200" dirty="0">
                          <a:solidFill>
                            <a:srgbClr val="00B0F0"/>
                          </a:solidFill>
                          <a:latin typeface="宋体" panose="02010600030101010101" pitchFamily="2" charset="-122"/>
                          <a:ea typeface="宋体" panose="02010600030101010101" pitchFamily="2" charset="-122"/>
                          <a:cs typeface="宋体" panose="02010600030101010101" pitchFamily="2" charset="-122"/>
                        </a:rPr>
                        <a:t>快</a:t>
                      </a:r>
                    </a:p>
                  </a:txBody>
                  <a:tcPr marL="0" marR="0" marT="36195" marB="36195">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Tree>
    <p:extLst>
      <p:ext uri="{BB962C8B-B14F-4D97-AF65-F5344CB8AC3E}">
        <p14:creationId xmlns:p14="http://schemas.microsoft.com/office/powerpoint/2010/main" val="1989361992"/>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640871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6633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random</a:t>
            </a:r>
            <a:r>
              <a:rPr kumimoji="0" lang="zh-CN" altLang="en-US" sz="2800" b="1" i="0" u="none" strike="noStrike" kern="1200" cap="none" spc="0" normalizeH="0" baseline="0" noProof="0" dirty="0">
                <a:ln>
                  <a:noFill/>
                </a:ln>
                <a:solidFill>
                  <a:srgbClr val="66330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库使用</a:t>
            </a:r>
          </a:p>
        </p:txBody>
      </p:sp>
      <p:sp>
        <p:nvSpPr>
          <p:cNvPr id="5" name="Rectangle 1">
            <a:extLst>
              <a:ext uri="{FF2B5EF4-FFF2-40B4-BE49-F238E27FC236}">
                <a16:creationId xmlns:a16="http://schemas.microsoft.com/office/drawing/2014/main" id="{322B463E-9BBB-4CD1-8B07-D480F9B999E7}"/>
              </a:ext>
            </a:extLst>
          </p:cNvPr>
          <p:cNvSpPr>
            <a:spLocks noChangeArrowheads="1"/>
          </p:cNvSpPr>
          <p:nvPr/>
        </p:nvSpPr>
        <p:spPr bwMode="auto">
          <a:xfrm>
            <a:off x="611560" y="1374733"/>
            <a:ext cx="8208912" cy="30008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marR="0" lvl="0" indent="-342900" algn="l" defTabSz="914400" rtl="0" eaLnBrk="0" fontAlgn="base" latinLnBrk="0" hangingPunct="0">
              <a:lnSpc>
                <a:spcPct val="150000"/>
              </a:lnSpc>
              <a:spcBef>
                <a:spcPct val="0"/>
              </a:spcBef>
              <a:spcAft>
                <a:spcPct val="0"/>
              </a:spcAft>
              <a:buClrTx/>
              <a:buSzTx/>
              <a:buFontTx/>
              <a:buChar char="•"/>
              <a:tabLst/>
              <a:defRPr/>
            </a:pPr>
            <a:r>
              <a:rPr kumimoji="0" lang="zh-CN" altLang="zh-CN" sz="1800" b="0" i="0" u="none" strike="noStrike" kern="1200" cap="none" spc="0" normalizeH="0" baseline="0" noProof="0" dirty="0">
                <a:ln>
                  <a:noFill/>
                </a:ln>
                <a:solidFill>
                  <a:srgbClr val="1D4940"/>
                </a:solidFill>
                <a:effectLst/>
                <a:uLnTx/>
                <a:uFillTx/>
                <a:latin typeface="微软雅黑" panose="020B0503020204020204" pitchFamily="34" charset="-122"/>
                <a:ea typeface="微软雅黑" panose="020B0503020204020204" pitchFamily="34" charset="-122"/>
                <a:cs typeface="+mn-cs"/>
              </a:rPr>
              <a:t>随机数在计算机应用中十分常见，Python内置的random库主要用于产生各种分布的伪随机数序列。random库采用梅森旋转算法（</a:t>
            </a:r>
            <a:r>
              <a:rPr kumimoji="0" lang="en-US" altLang="zh-CN" sz="1800" b="0" i="0" u="none" strike="noStrike" kern="1200" cap="none" spc="0" normalizeH="0" baseline="0" noProof="0" dirty="0">
                <a:ln>
                  <a:noFill/>
                </a:ln>
                <a:solidFill>
                  <a:srgbClr val="1D4940"/>
                </a:solidFill>
                <a:effectLst/>
                <a:uLnTx/>
                <a:uFillTx/>
                <a:latin typeface="微软雅黑" panose="020B0503020204020204" pitchFamily="34" charset="-122"/>
                <a:ea typeface="微软雅黑" panose="020B0503020204020204" pitchFamily="34" charset="-122"/>
                <a:cs typeface="+mn-cs"/>
              </a:rPr>
              <a:t>Mersenne twister</a:t>
            </a:r>
            <a:r>
              <a:rPr kumimoji="0" lang="zh-CN" altLang="zh-CN" sz="1800" b="0" i="0" u="none" strike="noStrike" kern="1200" cap="none" spc="0" normalizeH="0" baseline="0" noProof="0" dirty="0">
                <a:ln>
                  <a:noFill/>
                </a:ln>
                <a:solidFill>
                  <a:srgbClr val="1D4940"/>
                </a:solidFill>
                <a:effectLst/>
                <a:uLnTx/>
                <a:uFillTx/>
                <a:latin typeface="微软雅黑" panose="020B0503020204020204" pitchFamily="34" charset="-122"/>
                <a:ea typeface="微软雅黑" panose="020B0503020204020204" pitchFamily="34" charset="-122"/>
                <a:cs typeface="+mn-cs"/>
              </a:rPr>
              <a:t>）生成伪随机数序列，可用于除随机性要求更高的加解密算法外的大多数工程应用。</a:t>
            </a:r>
          </a:p>
          <a:p>
            <a:pPr marL="342900" marR="0" lvl="0" indent="-342900" algn="l" defTabSz="914400" rtl="0" eaLnBrk="0" fontAlgn="base" latinLnBrk="0" hangingPunct="0">
              <a:lnSpc>
                <a:spcPct val="150000"/>
              </a:lnSpc>
              <a:spcBef>
                <a:spcPct val="0"/>
              </a:spcBef>
              <a:spcAft>
                <a:spcPct val="0"/>
              </a:spcAft>
              <a:buClrTx/>
              <a:buSzTx/>
              <a:buFontTx/>
              <a:buChar char="•"/>
              <a:tabLst/>
              <a:defRPr/>
            </a:pPr>
            <a:r>
              <a:rPr kumimoji="0" lang="zh-CN" altLang="zh-CN" sz="1800" b="0" i="0" u="none" strike="noStrike" kern="1200" cap="none" spc="0" normalizeH="0" baseline="0" noProof="0" dirty="0">
                <a:ln>
                  <a:noFill/>
                </a:ln>
                <a:solidFill>
                  <a:srgbClr val="1D4940"/>
                </a:solidFill>
                <a:effectLst/>
                <a:uLnTx/>
                <a:uFillTx/>
                <a:latin typeface="微软雅黑" panose="020B0503020204020204" pitchFamily="34" charset="-122"/>
                <a:ea typeface="微软雅黑" panose="020B0503020204020204" pitchFamily="34" charset="-122"/>
                <a:cs typeface="+mn-cs"/>
              </a:rPr>
              <a:t>使用</a:t>
            </a:r>
            <a:r>
              <a:rPr kumimoji="0" lang="en-US" altLang="zh-CN" sz="1800" b="0" i="0" u="none" strike="noStrike" kern="1200" cap="none" spc="0" normalizeH="0" baseline="0" noProof="0" dirty="0">
                <a:ln>
                  <a:noFill/>
                </a:ln>
                <a:solidFill>
                  <a:srgbClr val="1D4940"/>
                </a:solidFill>
                <a:effectLst/>
                <a:uLnTx/>
                <a:uFillTx/>
                <a:latin typeface="微软雅黑" panose="020B0503020204020204" pitchFamily="34" charset="-122"/>
                <a:ea typeface="微软雅黑" panose="020B0503020204020204" pitchFamily="34" charset="-122"/>
                <a:cs typeface="+mn-cs"/>
              </a:rPr>
              <a:t>random</a:t>
            </a:r>
            <a:r>
              <a:rPr kumimoji="0" lang="zh-CN" altLang="zh-CN" sz="1800" b="0" i="0" u="none" strike="noStrike" kern="1200" cap="none" spc="0" normalizeH="0" baseline="0" noProof="0" dirty="0">
                <a:ln>
                  <a:noFill/>
                </a:ln>
                <a:solidFill>
                  <a:srgbClr val="1D4940"/>
                </a:solidFill>
                <a:effectLst/>
                <a:uLnTx/>
                <a:uFillTx/>
                <a:latin typeface="微软雅黑" panose="020B0503020204020204" pitchFamily="34" charset="-122"/>
                <a:ea typeface="微软雅黑" panose="020B0503020204020204" pitchFamily="34" charset="-122"/>
                <a:cs typeface="+mn-cs"/>
              </a:rPr>
              <a:t>库主要目的是生成随机数，因此，读者只需要查阅该库的随机数生成函数，找到符合使用场景的函数使用即可。这个库提供了不同类型的随机数函数，所有函数都是基于最基本的</a:t>
            </a:r>
            <a:r>
              <a:rPr kumimoji="0" lang="en-US" altLang="zh-CN" sz="1800" b="0" i="0" u="none" strike="noStrike" kern="1200" cap="none" spc="0" normalizeH="0" baseline="0" noProof="0" dirty="0" err="1">
                <a:ln>
                  <a:noFill/>
                </a:ln>
                <a:solidFill>
                  <a:srgbClr val="1D4940"/>
                </a:solidFill>
                <a:effectLst/>
                <a:uLnTx/>
                <a:uFillTx/>
                <a:latin typeface="微软雅黑" panose="020B0503020204020204" pitchFamily="34" charset="-122"/>
                <a:ea typeface="微软雅黑" panose="020B0503020204020204" pitchFamily="34" charset="-122"/>
                <a:cs typeface="+mn-cs"/>
              </a:rPr>
              <a:t>random.random</a:t>
            </a:r>
            <a:r>
              <a:rPr kumimoji="0" lang="en-US" altLang="zh-CN" sz="1800" b="0" i="0" u="none" strike="noStrike" kern="1200" cap="none" spc="0" normalizeH="0" baseline="0" noProof="0" dirty="0">
                <a:ln>
                  <a:noFill/>
                </a:ln>
                <a:solidFill>
                  <a:srgbClr val="1D4940"/>
                </a:solidFill>
                <a:effectLst/>
                <a:uLnTx/>
                <a:uFillTx/>
                <a:latin typeface="微软雅黑" panose="020B0503020204020204" pitchFamily="34" charset="-122"/>
                <a:ea typeface="微软雅黑" panose="020B0503020204020204" pitchFamily="34" charset="-122"/>
                <a:cs typeface="+mn-cs"/>
              </a:rPr>
              <a:t>()</a:t>
            </a:r>
            <a:r>
              <a:rPr kumimoji="0" lang="zh-CN" altLang="zh-CN" sz="1800" b="0" i="0" u="none" strike="noStrike" kern="1200" cap="none" spc="0" normalizeH="0" baseline="0" noProof="0" dirty="0">
                <a:ln>
                  <a:noFill/>
                </a:ln>
                <a:solidFill>
                  <a:srgbClr val="1D4940"/>
                </a:solidFill>
                <a:effectLst/>
                <a:uLnTx/>
                <a:uFillTx/>
                <a:latin typeface="微软雅黑" panose="020B0503020204020204" pitchFamily="34" charset="-122"/>
                <a:ea typeface="微软雅黑" panose="020B0503020204020204" pitchFamily="34" charset="-122"/>
                <a:cs typeface="+mn-cs"/>
              </a:rPr>
              <a:t>函数扩展而来。</a:t>
            </a:r>
          </a:p>
        </p:txBody>
      </p:sp>
    </p:spTree>
    <p:extLst>
      <p:ext uri="{BB962C8B-B14F-4D97-AF65-F5344CB8AC3E}">
        <p14:creationId xmlns:p14="http://schemas.microsoft.com/office/powerpoint/2010/main" val="946544672"/>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273630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random</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库解析</a:t>
            </a:r>
          </a:p>
        </p:txBody>
      </p:sp>
      <p:graphicFrame>
        <p:nvGraphicFramePr>
          <p:cNvPr id="6" name="表格 5">
            <a:extLst>
              <a:ext uri="{FF2B5EF4-FFF2-40B4-BE49-F238E27FC236}">
                <a16:creationId xmlns:a16="http://schemas.microsoft.com/office/drawing/2014/main" id="{AABFCC75-2BC3-45FD-818C-F506FA417C23}"/>
              </a:ext>
            </a:extLst>
          </p:cNvPr>
          <p:cNvGraphicFramePr>
            <a:graphicFrameLocks noGrp="1"/>
          </p:cNvGraphicFramePr>
          <p:nvPr/>
        </p:nvGraphicFramePr>
        <p:xfrm>
          <a:off x="1494235" y="1653778"/>
          <a:ext cx="6244828" cy="2899224"/>
        </p:xfrm>
        <a:graphic>
          <a:graphicData uri="http://schemas.openxmlformats.org/drawingml/2006/table">
            <a:tbl>
              <a:tblPr/>
              <a:tblGrid>
                <a:gridCol w="1971675">
                  <a:extLst>
                    <a:ext uri="{9D8B030D-6E8A-4147-A177-3AD203B41FA5}">
                      <a16:colId xmlns:a16="http://schemas.microsoft.com/office/drawing/2014/main" val="446541105"/>
                    </a:ext>
                  </a:extLst>
                </a:gridCol>
                <a:gridCol w="4273153">
                  <a:extLst>
                    <a:ext uri="{9D8B030D-6E8A-4147-A177-3AD203B41FA5}">
                      <a16:colId xmlns:a16="http://schemas.microsoft.com/office/drawing/2014/main" val="2246298374"/>
                    </a:ext>
                  </a:extLst>
                </a:gridCol>
              </a:tblGrid>
              <a:tr h="27432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描述</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924907726"/>
                  </a:ext>
                </a:extLst>
              </a:tr>
              <a:tr h="2916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seed(a=None)</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初始化随机数种子，默认值为当前系统时间</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373303232"/>
                  </a:ext>
                </a:extLst>
              </a:tr>
              <a:tr h="2916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random()</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生成一个</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[0.0, 1.0)</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之间的随机小数</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6247225"/>
                  </a:ext>
                </a:extLst>
              </a:tr>
              <a:tr h="2916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randint(a, b)</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生成一个</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[a,b]</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之间的整数</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42659372"/>
                  </a:ext>
                </a:extLst>
              </a:tr>
              <a:tr h="2916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getrandbits(k)</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生成一个</a:t>
                      </a:r>
                      <a:r>
                        <a:rPr kumimoji="0" lang="en-US"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k</a:t>
                      </a:r>
                      <a:r>
                        <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比特长度的随机整数</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48965638"/>
                  </a:ext>
                </a:extLst>
              </a:tr>
              <a:tr h="2916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randrange(start, stop[, step])</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生成一个</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[start, stop)</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之间以</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step</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为步数的随机整数</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421383142"/>
                  </a:ext>
                </a:extLst>
              </a:tr>
              <a:tr h="2916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uniform(a, b)</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生成一个</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 b]</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之间的随机小数</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029084994"/>
                  </a:ext>
                </a:extLst>
              </a:tr>
              <a:tr h="2916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choice(seq)</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从序列类型</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例如：列表</a:t>
                      </a: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中随机返回一个元素</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387817307"/>
                  </a:ext>
                </a:extLst>
              </a:tr>
              <a:tr h="2916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shuffle(seq)</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将序列类型中元素随机排列，返回打乱后的序列</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467627271"/>
                  </a:ext>
                </a:extLst>
              </a:tr>
              <a:tr h="29165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sample(pop, k)</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从</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pop</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类型中随机选取</a:t>
                      </a:r>
                      <a:r>
                        <a:rPr kumimoji="0" lang="en-US"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k</a:t>
                      </a:r>
                      <a:r>
                        <a:rPr kumimoji="0" lang="zh-CN" altLang="zh-CN" sz="12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个元素，以列表类型返回</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384408729"/>
                  </a:ext>
                </a:extLst>
              </a:tr>
            </a:tbl>
          </a:graphicData>
        </a:graphic>
      </p:graphicFrame>
    </p:spTree>
    <p:extLst>
      <p:ext uri="{BB962C8B-B14F-4D97-AF65-F5344CB8AC3E}">
        <p14:creationId xmlns:p14="http://schemas.microsoft.com/office/powerpoint/2010/main" val="2016072498"/>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273630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random</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库解析</a:t>
            </a:r>
          </a:p>
        </p:txBody>
      </p:sp>
      <p:sp>
        <p:nvSpPr>
          <p:cNvPr id="5" name="Rectangle 1">
            <a:extLst>
              <a:ext uri="{FF2B5EF4-FFF2-40B4-BE49-F238E27FC236}">
                <a16:creationId xmlns:a16="http://schemas.microsoft.com/office/drawing/2014/main" id="{330FBEDC-832C-4DBF-92FD-3BF6256EF1C9}"/>
              </a:ext>
            </a:extLst>
          </p:cNvPr>
          <p:cNvSpPr>
            <a:spLocks noChangeArrowheads="1"/>
          </p:cNvSpPr>
          <p:nvPr/>
        </p:nvSpPr>
        <p:spPr bwMode="auto">
          <a:xfrm>
            <a:off x="683568" y="1540407"/>
            <a:ext cx="3888432" cy="2308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indent="357188">
              <a:lnSpc>
                <a:spcPct val="150000"/>
              </a:lnSpc>
              <a:defRPr/>
            </a:pPr>
            <a:r>
              <a:rPr lang="zh-CN" altLang="zh-CN" sz="1600" dirty="0">
                <a:latin typeface="微软雅黑" panose="020B0503020204020204" pitchFamily="34" charset="-122"/>
                <a:ea typeface="微软雅黑" panose="020B0503020204020204" pitchFamily="34" charset="-122"/>
              </a:rPr>
              <a:t>对random库的引用方法与math库一样，采用下面两种方式实现：</a:t>
            </a:r>
            <a:endParaRPr lang="en-US" altLang="zh-CN" sz="1600" dirty="0">
              <a:latin typeface="微软雅黑" panose="020B0503020204020204" pitchFamily="34" charset="-122"/>
              <a:ea typeface="微软雅黑" panose="020B0503020204020204" pitchFamily="34" charset="-122"/>
            </a:endParaRPr>
          </a:p>
          <a:p>
            <a:pPr>
              <a:lnSpc>
                <a:spcPct val="150000"/>
              </a:lnSpc>
              <a:defRPr/>
            </a:pPr>
            <a:endParaRPr lang="en-US" altLang="zh-CN" sz="1600" dirty="0">
              <a:latin typeface="微软雅黑" panose="020B0503020204020204" pitchFamily="34" charset="-122"/>
              <a:ea typeface="微软雅黑" panose="020B0503020204020204" pitchFamily="34" charset="-122"/>
            </a:endParaRPr>
          </a:p>
          <a:p>
            <a:pPr indent="357188">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rPr>
              <a:t>import random    </a:t>
            </a:r>
          </a:p>
          <a:p>
            <a:pPr indent="357188">
              <a:lnSpc>
                <a:spcPct val="150000"/>
              </a:lnSpc>
              <a:defRPr/>
            </a:pPr>
            <a:r>
              <a:rPr lang="zh-CN" altLang="en-US" sz="1600" dirty="0">
                <a:latin typeface="微软雅黑" panose="020B0503020204020204" pitchFamily="34" charset="-122"/>
                <a:ea typeface="微软雅黑" panose="020B0503020204020204" pitchFamily="34" charset="-122"/>
              </a:rPr>
              <a:t>或   </a:t>
            </a:r>
            <a:r>
              <a:rPr lang="en-US" altLang="zh-CN" sz="1600" dirty="0">
                <a:latin typeface="微软雅黑" panose="020B0503020204020204" pitchFamily="34" charset="-122"/>
                <a:ea typeface="微软雅黑" panose="020B0503020204020204" pitchFamily="34" charset="-122"/>
              </a:rPr>
              <a:t>  </a:t>
            </a:r>
          </a:p>
          <a:p>
            <a:pPr indent="357188">
              <a:lnSpc>
                <a:spcPct val="150000"/>
              </a:lnSpc>
              <a:defRPr/>
            </a:pPr>
            <a:r>
              <a:rPr lang="en-US" altLang="zh-CN" sz="1600" b="1" dirty="0">
                <a:solidFill>
                  <a:srgbClr val="663300"/>
                </a:solidFill>
                <a:latin typeface="微软雅黑" panose="020B0503020204020204" pitchFamily="34" charset="-122"/>
                <a:ea typeface="微软雅黑" panose="020B0503020204020204" pitchFamily="34" charset="-122"/>
              </a:rPr>
              <a:t>from random import *</a:t>
            </a:r>
          </a:p>
        </p:txBody>
      </p:sp>
      <p:graphicFrame>
        <p:nvGraphicFramePr>
          <p:cNvPr id="6" name="表格 5">
            <a:extLst>
              <a:ext uri="{FF2B5EF4-FFF2-40B4-BE49-F238E27FC236}">
                <a16:creationId xmlns:a16="http://schemas.microsoft.com/office/drawing/2014/main" id="{DCA66F2A-65CA-4E6A-9B22-713F2716D2D7}"/>
              </a:ext>
            </a:extLst>
          </p:cNvPr>
          <p:cNvGraphicFramePr>
            <a:graphicFrameLocks noGrp="1"/>
          </p:cNvGraphicFramePr>
          <p:nvPr>
            <p:extLst>
              <p:ext uri="{D42A27DB-BD31-4B8C-83A1-F6EECF244321}">
                <p14:modId xmlns:p14="http://schemas.microsoft.com/office/powerpoint/2010/main" val="2166295611"/>
              </p:ext>
            </p:extLst>
          </p:nvPr>
        </p:nvGraphicFramePr>
        <p:xfrm>
          <a:off x="4651213" y="1131590"/>
          <a:ext cx="4212802" cy="3619500"/>
        </p:xfrm>
        <a:graphic>
          <a:graphicData uri="http://schemas.openxmlformats.org/drawingml/2006/table">
            <a:tbl>
              <a:tblPr/>
              <a:tblGrid>
                <a:gridCol w="4212802">
                  <a:extLst>
                    <a:ext uri="{9D8B030D-6E8A-4147-A177-3AD203B41FA5}">
                      <a16:colId xmlns:a16="http://schemas.microsoft.com/office/drawing/2014/main" val="3922331758"/>
                    </a:ext>
                  </a:extLst>
                </a:gridCol>
              </a:tblGrid>
              <a:tr h="36195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&gt;&gt;&gt;from random import *</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&gt;&gt;&gt;random()</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0.2922089114412476</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&gt;&gt;&gt;uniform(1,10)</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1.5913082783598524</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&gt;&gt;&gt;uniform(1,20)</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7</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randrange</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(0,100,4) #</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从</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0</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开始到</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100</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以</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4</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递增的元素中随机返回</a:t>
                      </a: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96</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&gt;&gt;&gt;choice(range(100)) </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97</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&gt;&gt;&gt;ls = list(range(10))</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&gt;&gt;&gt;print(ls)</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[0, 1, 2, 3, 4, 5, 6, 7, 8, 9]</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&gt;&gt;&gt;shuffle(ls)</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&gt;&gt;&gt;print(ls)</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[5,8,4,7,6,9,3,0,2,10, 1, 2, 3, 4, 5, 6, 7, 8, 9]</a:t>
                      </a:r>
                      <a:endPar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txBody>
                  <a:tcPr marL="51437" marR="51437"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2506002905"/>
                  </a:ext>
                </a:extLst>
              </a:tr>
            </a:tbl>
          </a:graphicData>
        </a:graphic>
      </p:graphicFrame>
    </p:spTree>
    <p:extLst>
      <p:ext uri="{BB962C8B-B14F-4D97-AF65-F5344CB8AC3E}">
        <p14:creationId xmlns:p14="http://schemas.microsoft.com/office/powerpoint/2010/main" val="3911952756"/>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2736304"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random</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库解析</a:t>
            </a:r>
          </a:p>
        </p:txBody>
      </p:sp>
      <p:sp>
        <p:nvSpPr>
          <p:cNvPr id="5" name="矩形 2">
            <a:extLst>
              <a:ext uri="{FF2B5EF4-FFF2-40B4-BE49-F238E27FC236}">
                <a16:creationId xmlns:a16="http://schemas.microsoft.com/office/drawing/2014/main" id="{FAA292EF-FF64-48DC-9166-2B932F888DA1}"/>
              </a:ext>
            </a:extLst>
          </p:cNvPr>
          <p:cNvSpPr>
            <a:spLocks noChangeArrowheads="1"/>
          </p:cNvSpPr>
          <p:nvPr/>
        </p:nvSpPr>
        <p:spPr bwMode="auto">
          <a:xfrm>
            <a:off x="755576" y="1270463"/>
            <a:ext cx="7992888" cy="7875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indent="449263">
              <a:lnSpc>
                <a:spcPct val="150000"/>
              </a:lnSpc>
              <a:spcBef>
                <a:spcPct val="0"/>
              </a:spcBef>
              <a:buFontTx/>
              <a:buNone/>
            </a:pP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生成随机数之前可以通过</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seed()</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函数指定随机数种子，随机种子一般是一个整数，只要种子相同，每次生成的随机数序列也相同。这种情况便于测试和同步数据</a:t>
            </a:r>
            <a:r>
              <a:rPr lang="zh-CN" altLang="zh-CN" sz="1600" dirty="0">
                <a:latin typeface="微软雅黑" panose="020B0503020204020204" pitchFamily="34" charset="-122"/>
                <a:ea typeface="微软雅黑" panose="020B0503020204020204" pitchFamily="34" charset="-122"/>
              </a:rPr>
              <a:t> </a:t>
            </a:r>
            <a:endParaRPr lang="zh-CN" altLang="en-US" sz="1600" dirty="0">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id="{9013032D-4C7F-4BEA-9C54-4D182C55C6CC}"/>
              </a:ext>
            </a:extLst>
          </p:cNvPr>
          <p:cNvGraphicFramePr>
            <a:graphicFrameLocks noGrp="1"/>
          </p:cNvGraphicFramePr>
          <p:nvPr>
            <p:extLst>
              <p:ext uri="{D42A27DB-BD31-4B8C-83A1-F6EECF244321}">
                <p14:modId xmlns:p14="http://schemas.microsoft.com/office/powerpoint/2010/main" val="2755548852"/>
              </p:ext>
            </p:extLst>
          </p:nvPr>
        </p:nvGraphicFramePr>
        <p:xfrm>
          <a:off x="1625798" y="2427734"/>
          <a:ext cx="5892404" cy="2032000"/>
        </p:xfrm>
        <a:graphic>
          <a:graphicData uri="http://schemas.openxmlformats.org/drawingml/2006/table">
            <a:tbl>
              <a:tblPr/>
              <a:tblGrid>
                <a:gridCol w="5892404">
                  <a:extLst>
                    <a:ext uri="{9D8B030D-6E8A-4147-A177-3AD203B41FA5}">
                      <a16:colId xmlns:a16="http://schemas.microsoft.com/office/drawing/2014/main" val="2542645486"/>
                    </a:ext>
                  </a:extLst>
                </a:gridCol>
              </a:tblGrid>
              <a:tr h="183594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&gt;&gt;&gt;seed(125) # </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随机种子赋值</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125</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&gt;&gt;&gt;"{}.{}.{}".format(</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randint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(1,10),</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randint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(1,10),</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randint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(1,10))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'4.4.10'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&gt;&gt;&gt;"{}.{}.{}".format(</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randint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(1,10),</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randint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(1,10),</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randint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(1,10))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'5.10.3'</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&gt;&gt;&gt;seed(125) # </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再次给随机种子赋值</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125</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&gt;&gt;&gt;"{}.{}.{}".format(</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randint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(1,10),</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randint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(1,10),</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randint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(1,10))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'4.4.10'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1378101513"/>
                  </a:ext>
                </a:extLst>
              </a:tr>
            </a:tbl>
          </a:graphicData>
        </a:graphic>
      </p:graphicFrame>
    </p:spTree>
    <p:extLst>
      <p:ext uri="{BB962C8B-B14F-4D97-AF65-F5344CB8AC3E}">
        <p14:creationId xmlns:p14="http://schemas.microsoft.com/office/powerpoint/2010/main" val="697811386"/>
      </p:ext>
    </p:extLst>
  </p:cSld>
  <p:clrMapOvr>
    <a:masterClrMapping/>
  </p:clrMapOvr>
  <p:transition spd="slow">
    <p:wipe dir="d"/>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699542"/>
            <a:ext cx="172819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l-GR"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π</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的计算</a:t>
            </a:r>
          </a:p>
        </p:txBody>
      </p:sp>
      <p:sp>
        <p:nvSpPr>
          <p:cNvPr id="5" name="Rectangle 1">
            <a:extLst>
              <a:ext uri="{FF2B5EF4-FFF2-40B4-BE49-F238E27FC236}">
                <a16:creationId xmlns:a16="http://schemas.microsoft.com/office/drawing/2014/main" id="{77214791-858C-4566-8D33-3DBC1A121EC8}"/>
              </a:ext>
            </a:extLst>
          </p:cNvPr>
          <p:cNvSpPr>
            <a:spLocks noChangeArrowheads="1"/>
          </p:cNvSpPr>
          <p:nvPr/>
        </p:nvSpPr>
        <p:spPr bwMode="auto">
          <a:xfrm>
            <a:off x="611560" y="1118532"/>
            <a:ext cx="8280920" cy="37856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buClr>
                <a:srgbClr val="0070C0"/>
              </a:buClr>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π（圆周率）是一个无理数，即无限不循环小数。精确求解圆周率π是几何学、物理学和很多工程学科的关键。</a:t>
            </a:r>
            <a:endParaRPr lang="zh-CN" altLang="en-US" sz="1600" dirty="0">
              <a:latin typeface="微软雅黑" panose="020B0503020204020204" pitchFamily="34" charset="-122"/>
              <a:ea typeface="微软雅黑" panose="020B0503020204020204" pitchFamily="34" charset="-122"/>
            </a:endParaRPr>
          </a:p>
          <a:p>
            <a:pPr>
              <a:lnSpc>
                <a:spcPct val="150000"/>
              </a:lnSpc>
              <a:spcBef>
                <a:spcPct val="0"/>
              </a:spcBef>
              <a:buClr>
                <a:srgbClr val="0070C0"/>
              </a:buClr>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对</a:t>
            </a:r>
            <a:r>
              <a:rPr lang="en-US" altLang="zh-CN" sz="1600" dirty="0">
                <a:latin typeface="微软雅黑" panose="020B0503020204020204" pitchFamily="34" charset="-122"/>
                <a:ea typeface="微软雅黑" panose="020B0503020204020204" pitchFamily="34" charset="-122"/>
              </a:rPr>
              <a:t>π</a:t>
            </a:r>
            <a:r>
              <a:rPr lang="zh-CN" altLang="en-US" sz="1600" dirty="0">
                <a:latin typeface="微软雅黑" panose="020B0503020204020204" pitchFamily="34" charset="-122"/>
                <a:ea typeface="微软雅黑" panose="020B0503020204020204" pitchFamily="34" charset="-122"/>
              </a:rPr>
              <a:t>的精确求解</a:t>
            </a:r>
            <a:r>
              <a:rPr lang="en-US" altLang="en-US" sz="1600" dirty="0" err="1">
                <a:latin typeface="微软雅黑" panose="020B0503020204020204" pitchFamily="34" charset="-122"/>
                <a:ea typeface="微软雅黑" panose="020B0503020204020204" pitchFamily="34" charset="-122"/>
              </a:rPr>
              <a:t>曾经</a:t>
            </a:r>
            <a:r>
              <a:rPr lang="zh-CN" altLang="en-US" sz="1600" dirty="0">
                <a:latin typeface="微软雅黑" panose="020B0503020204020204" pitchFamily="34" charset="-122"/>
                <a:ea typeface="微软雅黑" panose="020B0503020204020204" pitchFamily="34" charset="-122"/>
              </a:rPr>
              <a:t>是数学历史上一直难以解决的问题之一，因为</a:t>
            </a:r>
            <a:r>
              <a:rPr lang="en-US" altLang="zh-CN" sz="1600" dirty="0">
                <a:latin typeface="微软雅黑" panose="020B0503020204020204" pitchFamily="34" charset="-122"/>
                <a:ea typeface="微软雅黑" panose="020B0503020204020204" pitchFamily="34" charset="-122"/>
              </a:rPr>
              <a:t>π</a:t>
            </a:r>
            <a:r>
              <a:rPr lang="zh-CN" altLang="en-US" sz="1600" dirty="0">
                <a:latin typeface="微软雅黑" panose="020B0503020204020204" pitchFamily="34" charset="-122"/>
                <a:ea typeface="微软雅黑" panose="020B0503020204020204" pitchFamily="34" charset="-122"/>
              </a:rPr>
              <a:t>无法用任何精确公式表示，在电子计算机出现以前，</a:t>
            </a:r>
            <a:r>
              <a:rPr lang="en-US" altLang="zh-CN" sz="1600" dirty="0">
                <a:latin typeface="微软雅黑" panose="020B0503020204020204" pitchFamily="34" charset="-122"/>
                <a:ea typeface="微软雅黑" panose="020B0503020204020204" pitchFamily="34" charset="-122"/>
              </a:rPr>
              <a:t>π</a:t>
            </a:r>
            <a:r>
              <a:rPr lang="zh-CN" altLang="en-US" sz="1600" dirty="0">
                <a:latin typeface="微软雅黑" panose="020B0503020204020204" pitchFamily="34" charset="-122"/>
                <a:ea typeface="微软雅黑" panose="020B0503020204020204" pitchFamily="34" charset="-122"/>
              </a:rPr>
              <a:t>只能通过一些近似公式的求解得到，直到</a:t>
            </a:r>
            <a:r>
              <a:rPr lang="en-US" altLang="zh-CN" sz="1600" dirty="0">
                <a:latin typeface="微软雅黑" panose="020B0503020204020204" pitchFamily="34" charset="-122"/>
                <a:ea typeface="微软雅黑" panose="020B0503020204020204" pitchFamily="34" charset="-122"/>
              </a:rPr>
              <a:t>1948</a:t>
            </a:r>
            <a:r>
              <a:rPr lang="zh-CN" altLang="en-US" sz="1600" dirty="0">
                <a:latin typeface="微软雅黑" panose="020B0503020204020204" pitchFamily="34" charset="-122"/>
                <a:ea typeface="微软雅黑" panose="020B0503020204020204" pitchFamily="34" charset="-122"/>
              </a:rPr>
              <a:t>年，人类才以人工计算方式得到</a:t>
            </a:r>
            <a:r>
              <a:rPr lang="en-US" altLang="zh-CN" sz="1600" dirty="0">
                <a:latin typeface="微软雅黑" panose="020B0503020204020204" pitchFamily="34" charset="-122"/>
                <a:ea typeface="微软雅黑" panose="020B0503020204020204" pitchFamily="34" charset="-122"/>
              </a:rPr>
              <a:t>π</a:t>
            </a:r>
            <a:r>
              <a:rPr lang="zh-CN" altLang="en-US" sz="1600" dirty="0">
                <a:latin typeface="微软雅黑" panose="020B0503020204020204" pitchFamily="34" charset="-122"/>
                <a:ea typeface="微软雅黑" panose="020B0503020204020204" pitchFamily="34" charset="-122"/>
              </a:rPr>
              <a:t>的</a:t>
            </a:r>
            <a:r>
              <a:rPr lang="en-US" altLang="zh-CN" sz="1600" dirty="0">
                <a:latin typeface="微软雅黑" panose="020B0503020204020204" pitchFamily="34" charset="-122"/>
                <a:ea typeface="微软雅黑" panose="020B0503020204020204" pitchFamily="34" charset="-122"/>
              </a:rPr>
              <a:t>808</a:t>
            </a:r>
            <a:r>
              <a:rPr lang="zh-CN" altLang="en-US" sz="1600" dirty="0">
                <a:latin typeface="微软雅黑" panose="020B0503020204020204" pitchFamily="34" charset="-122"/>
                <a:ea typeface="微软雅黑" panose="020B0503020204020204" pitchFamily="34" charset="-122"/>
              </a:rPr>
              <a:t>位精确小数。</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buClr>
                <a:srgbClr val="0070C0"/>
              </a:buClr>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 </a:t>
            </a:r>
            <a:r>
              <a:rPr lang="zh-CN" altLang="zh-CN" sz="1600" dirty="0">
                <a:latin typeface="微软雅黑" panose="020B0503020204020204" pitchFamily="34" charset="-122"/>
                <a:ea typeface="微软雅黑" panose="020B0503020204020204" pitchFamily="34" charset="-122"/>
              </a:rPr>
              <a:t>随着计算机的出现，数学家找到了</a:t>
            </a:r>
            <a:r>
              <a:rPr lang="en-US" altLang="zh-CN" sz="1600" dirty="0" err="1">
                <a:latin typeface="微软雅黑" panose="020B0503020204020204" pitchFamily="34" charset="-122"/>
                <a:ea typeface="微软雅黑" panose="020B0503020204020204" pitchFamily="34" charset="-122"/>
              </a:rPr>
              <a:t>另类</a:t>
            </a:r>
            <a:r>
              <a:rPr lang="zh-CN" altLang="en-US" sz="1600" dirty="0">
                <a:latin typeface="微软雅黑" panose="020B0503020204020204" pitchFamily="34" charset="-122"/>
                <a:ea typeface="微软雅黑" panose="020B0503020204020204" pitchFamily="34" charset="-122"/>
              </a:rPr>
              <a:t>求解</a:t>
            </a:r>
            <a:r>
              <a:rPr lang="en-US" altLang="zh-CN" sz="1600" dirty="0">
                <a:latin typeface="微软雅黑" panose="020B0503020204020204" pitchFamily="34" charset="-122"/>
                <a:ea typeface="微软雅黑" panose="020B0503020204020204" pitchFamily="34" charset="-122"/>
              </a:rPr>
              <a:t>π</a:t>
            </a:r>
            <a:r>
              <a:rPr lang="zh-CN" altLang="en-US" sz="1600" dirty="0">
                <a:latin typeface="微软雅黑" panose="020B0503020204020204" pitchFamily="34" charset="-122"/>
                <a:ea typeface="微软雅黑" panose="020B0503020204020204" pitchFamily="34" charset="-122"/>
              </a:rPr>
              <a:t>的</a:t>
            </a:r>
            <a:r>
              <a:rPr lang="en-US" altLang="en-US" sz="1600" dirty="0" err="1">
                <a:latin typeface="微软雅黑" panose="020B0503020204020204" pitchFamily="34" charset="-122"/>
                <a:ea typeface="微软雅黑" panose="020B0503020204020204" pitchFamily="34" charset="-122"/>
              </a:rPr>
              <a:t>另类</a:t>
            </a:r>
            <a:r>
              <a:rPr lang="zh-CN" altLang="en-US" sz="1600" dirty="0">
                <a:latin typeface="微软雅黑" panose="020B0503020204020204" pitchFamily="34" charset="-122"/>
                <a:ea typeface="微软雅黑" panose="020B0503020204020204" pitchFamily="34" charset="-122"/>
              </a:rPr>
              <a:t>方法：</a:t>
            </a:r>
            <a:r>
              <a:rPr lang="en-US" altLang="en-US" sz="1600" dirty="0" err="1">
                <a:latin typeface="微软雅黑" panose="020B0503020204020204" pitchFamily="34" charset="-122"/>
                <a:ea typeface="微软雅黑" panose="020B0503020204020204" pitchFamily="34" charset="-122"/>
              </a:rPr>
              <a:t>蒙特卡罗（</a:t>
            </a:r>
            <a:r>
              <a:rPr lang="en-US" altLang="zh-CN" sz="1600" dirty="0" err="1">
                <a:latin typeface="微软雅黑" panose="020B0503020204020204" pitchFamily="34" charset="-122"/>
                <a:ea typeface="微软雅黑" panose="020B0503020204020204" pitchFamily="34" charset="-122"/>
              </a:rPr>
              <a:t>Monte</a:t>
            </a:r>
            <a:r>
              <a:rPr lang="en-US" altLang="zh-CN" sz="1600" dirty="0">
                <a:latin typeface="微软雅黑" panose="020B0503020204020204" pitchFamily="34" charset="-122"/>
                <a:ea typeface="微软雅黑" panose="020B0503020204020204" pitchFamily="34" charset="-122"/>
              </a:rPr>
              <a:t> Carlo</a:t>
            </a:r>
            <a:r>
              <a:rPr lang="zh-CN" altLang="en-US" sz="1600" dirty="0">
                <a:latin typeface="微软雅黑" panose="020B0503020204020204" pitchFamily="34" charset="-122"/>
                <a:ea typeface="微软雅黑" panose="020B0503020204020204" pitchFamily="34" charset="-122"/>
              </a:rPr>
              <a:t>）方法，又称随机抽样或统计试验方法。当所要求解的问题是某种事件出现的概率，或者是某个随机变量的期望值时，它们可以通过某种</a:t>
            </a:r>
            <a:r>
              <a:rPr lang="en-US" altLang="en-US"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试验</a:t>
            </a:r>
            <a:r>
              <a:rPr lang="en-US" altLang="en-US"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的方法，得到这种事件出现的频率，或者这个随机变数的平均值，并用它们作为问题的解。这</a:t>
            </a:r>
            <a:r>
              <a:rPr lang="en-US" altLang="en-US" sz="1600" dirty="0">
                <a:latin typeface="微软雅黑" panose="020B0503020204020204" pitchFamily="34" charset="-122"/>
                <a:ea typeface="微软雅黑" panose="020B0503020204020204" pitchFamily="34" charset="-122"/>
              </a:rPr>
              <a:t>就</a:t>
            </a:r>
            <a:r>
              <a:rPr lang="zh-CN" altLang="en-US" sz="1600" dirty="0">
                <a:latin typeface="微软雅黑" panose="020B0503020204020204" pitchFamily="34" charset="-122"/>
                <a:ea typeface="微软雅黑" panose="020B0503020204020204" pitchFamily="34" charset="-122"/>
              </a:rPr>
              <a:t>是蒙特卡罗方法的基本思想。</a:t>
            </a:r>
            <a:r>
              <a:rPr lang="en-US" altLang="zh-CN" sz="1600" dirty="0"/>
              <a:t>	</a:t>
            </a:r>
          </a:p>
        </p:txBody>
      </p:sp>
      <p:sp>
        <p:nvSpPr>
          <p:cNvPr id="6" name="Rectangle 1">
            <a:extLst>
              <a:ext uri="{FF2B5EF4-FFF2-40B4-BE49-F238E27FC236}">
                <a16:creationId xmlns:a16="http://schemas.microsoft.com/office/drawing/2014/main" id="{8F205CDA-4552-4F68-B439-D3D25E678355}"/>
              </a:ext>
            </a:extLst>
          </p:cNvPr>
          <p:cNvSpPr>
            <a:spLocks noChangeArrowheads="1"/>
          </p:cNvSpPr>
          <p:nvPr/>
        </p:nvSpPr>
        <p:spPr bwMode="auto">
          <a:xfrm>
            <a:off x="755576" y="2858839"/>
            <a:ext cx="813690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en-US" altLang="zh-CN" sz="1600" dirty="0">
                <a:latin typeface="微软雅黑" panose="020B0503020204020204" pitchFamily="34" charset="-122"/>
                <a:ea typeface="微软雅黑" panose="020B0503020204020204" pitchFamily="34" charset="-122"/>
              </a:rPr>
              <a:t>	</a:t>
            </a:r>
            <a:endParaRPr lang="en-US"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6548868"/>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1620957"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整数类型</a:t>
            </a:r>
          </a:p>
        </p:txBody>
      </p:sp>
      <p:sp>
        <p:nvSpPr>
          <p:cNvPr id="4" name="TextBox 2"/>
          <p:cNvSpPr txBox="1">
            <a:spLocks noChangeArrowheads="1"/>
          </p:cNvSpPr>
          <p:nvPr/>
        </p:nvSpPr>
        <p:spPr bwMode="auto">
          <a:xfrm>
            <a:off x="430214" y="1275159"/>
            <a:ext cx="860583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buClr>
                <a:srgbClr val="0066FF"/>
              </a:buClr>
              <a:buFont typeface="Wingdings" pitchFamily="2" charset="2"/>
              <a:buChar char="n"/>
            </a:pPr>
            <a:r>
              <a:rPr lang="zh-CN" altLang="en-US" sz="1800" dirty="0">
                <a:latin typeface="微软雅黑" pitchFamily="34" charset="-122"/>
                <a:ea typeface="微软雅黑" pitchFamily="34" charset="-122"/>
              </a:rPr>
              <a:t>与数学中的整数概念一致，没有取值范围限制</a:t>
            </a:r>
            <a:endParaRPr lang="en-US" altLang="zh-CN" sz="1800" dirty="0">
              <a:latin typeface="微软雅黑" pitchFamily="34" charset="-122"/>
              <a:ea typeface="微软雅黑" pitchFamily="34" charset="-122"/>
            </a:endParaRPr>
          </a:p>
          <a:p>
            <a:pPr lvl="1" algn="just" eaLnBrk="1" hangingPunct="1">
              <a:buClr>
                <a:srgbClr val="0066FF"/>
              </a:buClr>
              <a:buFont typeface="Wingdings" pitchFamily="2" charset="2"/>
              <a:buChar char="n"/>
            </a:pPr>
            <a:r>
              <a:rPr lang="en-US" altLang="zh-CN" sz="1800" dirty="0" err="1">
                <a:latin typeface="微软雅黑" pitchFamily="34" charset="-122"/>
                <a:ea typeface="微软雅黑" pitchFamily="34" charset="-122"/>
              </a:rPr>
              <a:t>pow</a:t>
            </a:r>
            <a:r>
              <a:rPr lang="en-US" altLang="zh-CN" sz="1800" dirty="0">
                <a:latin typeface="微软雅黑" pitchFamily="34" charset="-122"/>
                <a:ea typeface="微软雅黑" pitchFamily="34" charset="-122"/>
              </a:rPr>
              <a:t>(x, y)</a:t>
            </a:r>
            <a:r>
              <a:rPr lang="zh-CN" altLang="en-US" sz="1800" dirty="0">
                <a:latin typeface="微软雅黑" pitchFamily="34" charset="-122"/>
                <a:ea typeface="微软雅黑" pitchFamily="34" charset="-122"/>
              </a:rPr>
              <a:t>函数：计算</a:t>
            </a:r>
            <a:r>
              <a:rPr lang="en-US" altLang="zh-CN" sz="1800" dirty="0" err="1">
                <a:latin typeface="微软雅黑" pitchFamily="34" charset="-122"/>
                <a:ea typeface="微软雅黑" pitchFamily="34" charset="-122"/>
              </a:rPr>
              <a:t>x</a:t>
            </a:r>
            <a:r>
              <a:rPr lang="en-US" altLang="zh-CN" sz="1800" baseline="30000" dirty="0" err="1">
                <a:latin typeface="微软雅黑" pitchFamily="34" charset="-122"/>
                <a:ea typeface="微软雅黑" pitchFamily="34" charset="-122"/>
              </a:rPr>
              <a:t>y</a:t>
            </a:r>
            <a:endParaRPr lang="en-US" altLang="zh-CN" sz="1800" baseline="30000" dirty="0">
              <a:latin typeface="微软雅黑" pitchFamily="34" charset="-122"/>
              <a:ea typeface="微软雅黑" pitchFamily="34" charset="-122"/>
            </a:endParaRPr>
          </a:p>
          <a:p>
            <a:pPr lvl="1" algn="just" eaLnBrk="1" hangingPunct="1">
              <a:buClr>
                <a:srgbClr val="0066FF"/>
              </a:buClr>
              <a:buFont typeface="Wingdings" pitchFamily="2" charset="2"/>
              <a:buChar char="n"/>
            </a:pPr>
            <a:r>
              <a:rPr lang="zh-CN" altLang="en-US" sz="1800" dirty="0">
                <a:latin typeface="微软雅黑" pitchFamily="34" charset="-122"/>
                <a:ea typeface="微软雅黑" pitchFamily="34" charset="-122"/>
              </a:rPr>
              <a:t>打开</a:t>
            </a:r>
            <a:r>
              <a:rPr lang="en-US" altLang="zh-CN" sz="1800" dirty="0">
                <a:latin typeface="微软雅黑" pitchFamily="34" charset="-122"/>
                <a:ea typeface="微软雅黑" pitchFamily="34" charset="-122"/>
              </a:rPr>
              <a:t>IDLE</a:t>
            </a:r>
          </a:p>
          <a:p>
            <a:pPr marL="1143000" lvl="2" indent="-228600" algn="just" eaLnBrk="1" hangingPunct="1">
              <a:buClr>
                <a:srgbClr val="0066FF"/>
              </a:buClr>
              <a:buFont typeface="Wingdings" pitchFamily="2" charset="2"/>
              <a:buChar char="n"/>
            </a:pPr>
            <a:r>
              <a:rPr lang="zh-CN" altLang="en-US" sz="1800" dirty="0">
                <a:latin typeface="微软雅黑" pitchFamily="34" charset="-122"/>
                <a:ea typeface="微软雅黑" pitchFamily="34" charset="-122"/>
              </a:rPr>
              <a:t> 程序</a:t>
            </a:r>
            <a:r>
              <a:rPr lang="en-US" altLang="zh-CN" sz="1800" dirty="0">
                <a:latin typeface="微软雅黑" pitchFamily="34" charset="-122"/>
                <a:ea typeface="微软雅黑" pitchFamily="34" charset="-122"/>
              </a:rPr>
              <a:t>1</a:t>
            </a:r>
            <a:r>
              <a:rPr lang="zh-CN" altLang="en-US"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pow</a:t>
            </a:r>
            <a:r>
              <a:rPr lang="en-US" altLang="zh-CN" sz="1800" dirty="0">
                <a:latin typeface="微软雅黑" pitchFamily="34" charset="-122"/>
                <a:ea typeface="微软雅黑" pitchFamily="34" charset="-122"/>
              </a:rPr>
              <a:t>(2,10) , </a:t>
            </a:r>
            <a:r>
              <a:rPr lang="en-US" altLang="zh-CN" sz="1800" dirty="0" err="1">
                <a:latin typeface="微软雅黑" pitchFamily="34" charset="-122"/>
                <a:ea typeface="微软雅黑" pitchFamily="34" charset="-122"/>
              </a:rPr>
              <a:t>pow</a:t>
            </a:r>
            <a:r>
              <a:rPr lang="en-US" altLang="zh-CN" sz="1800" dirty="0">
                <a:latin typeface="微软雅黑" pitchFamily="34" charset="-122"/>
                <a:ea typeface="微软雅黑" pitchFamily="34" charset="-122"/>
              </a:rPr>
              <a:t>(2,1000)</a:t>
            </a:r>
          </a:p>
          <a:p>
            <a:pPr marL="1143000" lvl="2" indent="-228600" algn="just" eaLnBrk="1" hangingPunct="1">
              <a:buClr>
                <a:srgbClr val="0066FF"/>
              </a:buClr>
              <a:buFont typeface="Wingdings" pitchFamily="2" charset="2"/>
              <a:buChar char="n"/>
            </a:pPr>
            <a:r>
              <a:rPr lang="zh-CN" altLang="en-US" sz="1800" dirty="0">
                <a:latin typeface="微软雅黑" pitchFamily="34" charset="-122"/>
                <a:ea typeface="微软雅黑" pitchFamily="34" charset="-122"/>
              </a:rPr>
              <a:t> 程序</a:t>
            </a:r>
            <a:r>
              <a:rPr lang="en-US" altLang="zh-CN" sz="1800" dirty="0">
                <a:latin typeface="微软雅黑" pitchFamily="34" charset="-122"/>
                <a:ea typeface="微软雅黑" pitchFamily="34" charset="-122"/>
              </a:rPr>
              <a:t>2</a:t>
            </a:r>
            <a:r>
              <a:rPr lang="zh-CN" altLang="en-US" sz="1800" dirty="0">
                <a:latin typeface="微软雅黑" pitchFamily="34" charset="-122"/>
                <a:ea typeface="微软雅黑" pitchFamily="34" charset="-122"/>
              </a:rPr>
              <a:t>：</a:t>
            </a:r>
            <a:r>
              <a:rPr lang="en-US" altLang="zh-CN" sz="1800" dirty="0" err="1">
                <a:latin typeface="微软雅黑" pitchFamily="34" charset="-122"/>
                <a:ea typeface="微软雅黑" pitchFamily="34" charset="-122"/>
              </a:rPr>
              <a:t>pow</a:t>
            </a:r>
            <a:r>
              <a:rPr lang="en-US" altLang="zh-CN" sz="1800" dirty="0">
                <a:latin typeface="微软雅黑" pitchFamily="34" charset="-122"/>
                <a:ea typeface="微软雅黑" pitchFamily="34" charset="-122"/>
              </a:rPr>
              <a:t>(2, </a:t>
            </a:r>
            <a:r>
              <a:rPr lang="en-US" altLang="zh-CN" sz="1800" dirty="0" err="1">
                <a:latin typeface="微软雅黑" pitchFamily="34" charset="-122"/>
                <a:ea typeface="微软雅黑" pitchFamily="34" charset="-122"/>
              </a:rPr>
              <a:t>pow</a:t>
            </a:r>
            <a:r>
              <a:rPr lang="en-US" altLang="zh-CN" sz="1800" dirty="0">
                <a:latin typeface="微软雅黑" pitchFamily="34" charset="-122"/>
                <a:ea typeface="微软雅黑" pitchFamily="34" charset="-122"/>
              </a:rPr>
              <a:t>(2,15))</a:t>
            </a:r>
          </a:p>
        </p:txBody>
      </p:sp>
      <p:sp>
        <p:nvSpPr>
          <p:cNvPr id="5" name="TextBox 4"/>
          <p:cNvSpPr txBox="1">
            <a:spLocks noChangeArrowheads="1"/>
          </p:cNvSpPr>
          <p:nvPr/>
        </p:nvSpPr>
        <p:spPr bwMode="auto">
          <a:xfrm>
            <a:off x="755576" y="2704702"/>
            <a:ext cx="1980029"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浮点数类型</a:t>
            </a:r>
          </a:p>
        </p:txBody>
      </p:sp>
      <p:pic>
        <p:nvPicPr>
          <p:cNvPr id="6" name="图片 1"/>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9592" y="3227922"/>
            <a:ext cx="7874000" cy="15537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8297263"/>
      </p:ext>
    </p:extLst>
  </p:cSld>
  <p:clrMapOvr>
    <a:masterClrMapping/>
  </p:clrMapOvr>
  <p:transition spd="slow">
    <p:wipe dir="d"/>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172819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l-GR"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π</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的计算</a:t>
            </a:r>
          </a:p>
        </p:txBody>
      </p:sp>
      <p:sp>
        <p:nvSpPr>
          <p:cNvPr id="5" name="Rectangle 1">
            <a:extLst>
              <a:ext uri="{FF2B5EF4-FFF2-40B4-BE49-F238E27FC236}">
                <a16:creationId xmlns:a16="http://schemas.microsoft.com/office/drawing/2014/main" id="{9F06F394-041E-46DA-8725-611EB5528BC6}"/>
              </a:ext>
            </a:extLst>
          </p:cNvPr>
          <p:cNvSpPr>
            <a:spLocks noChangeArrowheads="1"/>
          </p:cNvSpPr>
          <p:nvPr/>
        </p:nvSpPr>
        <p:spPr bwMode="auto">
          <a:xfrm>
            <a:off x="755576" y="1294770"/>
            <a:ext cx="828092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a:defRPr>
                <a:solidFill>
                  <a:schemeClr val="tx1"/>
                </a:solidFill>
                <a:latin typeface="Arial" panose="020B0604020202020204" pitchFamily="34" charset="0"/>
                <a:ea typeface="宋体" panose="02010600030101010101" pitchFamily="2" charset="-122"/>
              </a:defRPr>
            </a:lvl1pPr>
            <a:lvl2pPr marL="800100" indent="-34290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zh-CN" sz="1600" dirty="0">
                <a:latin typeface="微软雅黑" panose="020B0503020204020204" pitchFamily="34" charset="-122"/>
                <a:ea typeface="微软雅黑" panose="020B0503020204020204" pitchFamily="34" charset="-122"/>
              </a:rPr>
              <a:t>应用蒙特卡罗方法求解π的基本步骤如下：</a:t>
            </a:r>
            <a:endParaRPr lang="zh-CN" altLang="en-US" sz="16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defRPr/>
            </a:pPr>
            <a:r>
              <a:rPr lang="zh-CN" altLang="zh-CN" sz="1600" dirty="0">
                <a:latin typeface="微软雅黑" panose="020B0503020204020204" pitchFamily="34" charset="-122"/>
                <a:ea typeface="微软雅黑" panose="020B0503020204020204" pitchFamily="34" charset="-122"/>
              </a:rPr>
              <a:t>随机向</a:t>
            </a:r>
            <a:r>
              <a:rPr lang="en-US" altLang="en-US" sz="1600" dirty="0" err="1">
                <a:latin typeface="微软雅黑" panose="020B0503020204020204" pitchFamily="34" charset="-122"/>
                <a:ea typeface="微软雅黑" panose="020B0503020204020204" pitchFamily="34" charset="-122"/>
              </a:rPr>
              <a:t>单位正方形和圆结构</a:t>
            </a:r>
            <a:r>
              <a:rPr lang="zh-CN" altLang="en-US" sz="1600" dirty="0">
                <a:latin typeface="微软雅黑" panose="020B0503020204020204" pitchFamily="34" charset="-122"/>
                <a:ea typeface="微软雅黑" panose="020B0503020204020204" pitchFamily="34" charset="-122"/>
              </a:rPr>
              <a:t>，</a:t>
            </a:r>
            <a:r>
              <a:rPr lang="en-US" altLang="en-US" sz="1600" dirty="0" err="1">
                <a:latin typeface="微软雅黑" panose="020B0503020204020204" pitchFamily="34" charset="-122"/>
                <a:ea typeface="微软雅黑" panose="020B0503020204020204" pitchFamily="34" charset="-122"/>
              </a:rPr>
              <a:t>抛洒大量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飞镖</a:t>
            </a:r>
            <a:r>
              <a:rPr lang="en-US" altLang="en-US"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点</a:t>
            </a:r>
          </a:p>
          <a:p>
            <a:pPr lvl="1">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计算每个点到圆心的距离从而判断该点在圆内或者圆外</a:t>
            </a:r>
          </a:p>
          <a:p>
            <a:pPr lvl="1">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用圆内的点数除以总点数就是</a:t>
            </a:r>
            <a:r>
              <a:rPr lang="en-US" altLang="zh-CN" sz="1600" dirty="0">
                <a:latin typeface="微软雅黑" panose="020B0503020204020204" pitchFamily="34" charset="-122"/>
                <a:ea typeface="微软雅黑" panose="020B0503020204020204" pitchFamily="34" charset="-122"/>
              </a:rPr>
              <a:t>π/4</a:t>
            </a:r>
            <a:r>
              <a:rPr lang="zh-CN" altLang="en-US" sz="1600" dirty="0">
                <a:latin typeface="微软雅黑" panose="020B0503020204020204" pitchFamily="34" charset="-122"/>
                <a:ea typeface="微软雅黑" panose="020B0503020204020204" pitchFamily="34" charset="-122"/>
              </a:rPr>
              <a:t>值。</a:t>
            </a:r>
          </a:p>
          <a:p>
            <a:pPr>
              <a:defRPr/>
            </a:pPr>
            <a:r>
              <a:rPr lang="zh-CN" altLang="en-US" sz="1600" dirty="0">
                <a:latin typeface="微软雅黑" panose="020B0503020204020204" pitchFamily="34" charset="-122"/>
                <a:ea typeface="微软雅黑" panose="020B0503020204020204" pitchFamily="34" charset="-122"/>
              </a:rPr>
              <a:t>随机点数量越大，越充分覆盖整个图形，计算得到的</a:t>
            </a:r>
            <a:r>
              <a:rPr lang="en-US" altLang="zh-CN" sz="1600" dirty="0">
                <a:latin typeface="微软雅黑" panose="020B0503020204020204" pitchFamily="34" charset="-122"/>
                <a:ea typeface="微软雅黑" panose="020B0503020204020204" pitchFamily="34" charset="-122"/>
              </a:rPr>
              <a:t>π</a:t>
            </a:r>
            <a:r>
              <a:rPr lang="zh-CN" altLang="en-US" sz="1600" dirty="0">
                <a:latin typeface="微软雅黑" panose="020B0503020204020204" pitchFamily="34" charset="-122"/>
                <a:ea typeface="微软雅黑" panose="020B0503020204020204" pitchFamily="34" charset="-122"/>
              </a:rPr>
              <a:t>值越精确。实际上，这个方法的思想是利用离散点值表示图形的面积，通过面积比例来求解</a:t>
            </a:r>
            <a:r>
              <a:rPr lang="en-US" altLang="zh-CN" sz="1600" dirty="0">
                <a:latin typeface="微软雅黑" panose="020B0503020204020204" pitchFamily="34" charset="-122"/>
                <a:ea typeface="微软雅黑" panose="020B0503020204020204" pitchFamily="34" charset="-122"/>
              </a:rPr>
              <a:t>π</a:t>
            </a:r>
            <a:r>
              <a:rPr lang="zh-CN" altLang="en-US" sz="1600" dirty="0">
                <a:latin typeface="微软雅黑" panose="020B0503020204020204" pitchFamily="34" charset="-122"/>
                <a:ea typeface="微软雅黑" panose="020B0503020204020204" pitchFamily="34" charset="-122"/>
              </a:rPr>
              <a:t>值。 </a:t>
            </a:r>
            <a:endParaRPr lang="en-US" altLang="en-US" sz="1600" dirty="0">
              <a:latin typeface="微软雅黑" panose="020B0503020204020204" pitchFamily="34" charset="-122"/>
              <a:ea typeface="微软雅黑" panose="020B0503020204020204" pitchFamily="34" charset="-122"/>
            </a:endParaRPr>
          </a:p>
        </p:txBody>
      </p:sp>
      <p:pic>
        <p:nvPicPr>
          <p:cNvPr id="6" name="图片 4">
            <a:extLst>
              <a:ext uri="{FF2B5EF4-FFF2-40B4-BE49-F238E27FC236}">
                <a16:creationId xmlns:a16="http://schemas.microsoft.com/office/drawing/2014/main" id="{2FB3C3BB-FC0D-41C7-AEFD-BED49AE5EEA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39752" y="3025712"/>
            <a:ext cx="1751956" cy="1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5">
            <a:extLst>
              <a:ext uri="{FF2B5EF4-FFF2-40B4-BE49-F238E27FC236}">
                <a16:creationId xmlns:a16="http://schemas.microsoft.com/office/drawing/2014/main" id="{BE374C66-C255-4543-8E52-D6CDCDC3D6C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97488" y="3025712"/>
            <a:ext cx="1685082" cy="15810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2">
            <a:extLst>
              <a:ext uri="{FF2B5EF4-FFF2-40B4-BE49-F238E27FC236}">
                <a16:creationId xmlns:a16="http://schemas.microsoft.com/office/drawing/2014/main" id="{75F0405E-FAD2-4246-96BB-BCB146E93FE3}"/>
              </a:ext>
            </a:extLst>
          </p:cNvPr>
          <p:cNvSpPr>
            <a:spLocks noChangeArrowheads="1"/>
          </p:cNvSpPr>
          <p:nvPr/>
        </p:nvSpPr>
        <p:spPr bwMode="auto">
          <a:xfrm>
            <a:off x="2195736" y="4642574"/>
            <a:ext cx="201529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100">
                <a:latin typeface="微软雅黑" panose="020B0503020204020204" pitchFamily="34" charset="-122"/>
                <a:ea typeface="微软雅黑" panose="020B0503020204020204" pitchFamily="34" charset="-122"/>
                <a:cs typeface="Times New Roman" panose="02020603050405020304" pitchFamily="18" charset="0"/>
              </a:rPr>
              <a:t>计算</a:t>
            </a:r>
            <a:r>
              <a:rPr lang="en-US" altLang="zh-CN" sz="1100">
                <a:latin typeface="微软雅黑" panose="020B0503020204020204" pitchFamily="34" charset="-122"/>
                <a:ea typeface="微软雅黑" panose="020B0503020204020204" pitchFamily="34" charset="-122"/>
                <a:cs typeface="Times New Roman" panose="02020603050405020304" pitchFamily="18" charset="0"/>
              </a:rPr>
              <a:t>π</a:t>
            </a:r>
            <a:r>
              <a:rPr lang="zh-CN" altLang="zh-CN" sz="1100">
                <a:latin typeface="微软雅黑" panose="020B0503020204020204" pitchFamily="34" charset="-122"/>
                <a:ea typeface="微软雅黑" panose="020B0503020204020204" pitchFamily="34" charset="-122"/>
                <a:cs typeface="Times New Roman" panose="02020603050405020304" pitchFamily="18" charset="0"/>
              </a:rPr>
              <a:t>使用的正方形和圆结构</a:t>
            </a:r>
            <a:r>
              <a:rPr lang="zh-CN" altLang="zh-CN" sz="1100">
                <a:latin typeface="微软雅黑" panose="020B0503020204020204" pitchFamily="34" charset="-122"/>
                <a:ea typeface="微软雅黑" panose="020B0503020204020204" pitchFamily="34" charset="-122"/>
              </a:rPr>
              <a:t> </a:t>
            </a:r>
            <a:endParaRPr lang="zh-CN" altLang="en-US" sz="1100">
              <a:latin typeface="微软雅黑" panose="020B0503020204020204" pitchFamily="34" charset="-122"/>
              <a:ea typeface="微软雅黑" panose="020B0503020204020204" pitchFamily="34" charset="-122"/>
            </a:endParaRPr>
          </a:p>
        </p:txBody>
      </p:sp>
      <p:sp>
        <p:nvSpPr>
          <p:cNvPr id="9" name="矩形 3">
            <a:extLst>
              <a:ext uri="{FF2B5EF4-FFF2-40B4-BE49-F238E27FC236}">
                <a16:creationId xmlns:a16="http://schemas.microsoft.com/office/drawing/2014/main" id="{1DC22AAB-7922-4153-98B0-B0715024A950}"/>
              </a:ext>
            </a:extLst>
          </p:cNvPr>
          <p:cNvSpPr>
            <a:spLocks noChangeArrowheads="1"/>
          </p:cNvSpPr>
          <p:nvPr/>
        </p:nvSpPr>
        <p:spPr bwMode="auto">
          <a:xfrm>
            <a:off x="5292080" y="4642574"/>
            <a:ext cx="2242922"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计算</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π</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使用的</a:t>
            </a:r>
            <a:r>
              <a:rPr lang="en-US" altLang="zh-CN" sz="1100" dirty="0">
                <a:latin typeface="微软雅黑" panose="020B0503020204020204" pitchFamily="34" charset="-122"/>
                <a:ea typeface="微软雅黑" panose="020B0503020204020204" pitchFamily="34" charset="-122"/>
              </a:rPr>
              <a:t>1/4</a:t>
            </a:r>
            <a:r>
              <a:rPr lang="zh-CN" altLang="zh-CN" sz="1100" dirty="0">
                <a:latin typeface="微软雅黑" panose="020B0503020204020204" pitchFamily="34" charset="-122"/>
                <a:ea typeface="微软雅黑" panose="020B0503020204020204" pitchFamily="34" charset="-122"/>
              </a:rPr>
              <a:t>区域和抛点过程 </a:t>
            </a:r>
            <a:endParaRPr lang="zh-CN" altLang="en-US" sz="1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4265117"/>
      </p:ext>
    </p:extLst>
  </p:cSld>
  <p:clrMapOvr>
    <a:masterClrMapping/>
  </p:clrMapOvr>
  <p:transition spd="slow">
    <p:wipe dir="d"/>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172819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el-GR"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π</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的计算</a:t>
            </a:r>
          </a:p>
        </p:txBody>
      </p:sp>
      <p:graphicFrame>
        <p:nvGraphicFramePr>
          <p:cNvPr id="5" name="表格 4">
            <a:extLst>
              <a:ext uri="{FF2B5EF4-FFF2-40B4-BE49-F238E27FC236}">
                <a16:creationId xmlns:a16="http://schemas.microsoft.com/office/drawing/2014/main" id="{131EC81B-CA9D-4CF7-BBB9-22715BF5EC3E}"/>
              </a:ext>
            </a:extLst>
          </p:cNvPr>
          <p:cNvGraphicFramePr>
            <a:graphicFrameLocks noGrp="1"/>
          </p:cNvGraphicFramePr>
          <p:nvPr>
            <p:extLst>
              <p:ext uri="{D42A27DB-BD31-4B8C-83A1-F6EECF244321}">
                <p14:modId xmlns:p14="http://schemas.microsoft.com/office/powerpoint/2010/main" val="1312249312"/>
              </p:ext>
            </p:extLst>
          </p:nvPr>
        </p:nvGraphicFramePr>
        <p:xfrm>
          <a:off x="791206" y="1312455"/>
          <a:ext cx="4914900" cy="3442811"/>
        </p:xfrm>
        <a:graphic>
          <a:graphicData uri="http://schemas.openxmlformats.org/drawingml/2006/table">
            <a:tbl>
              <a:tblPr/>
              <a:tblGrid>
                <a:gridCol w="390525">
                  <a:extLst>
                    <a:ext uri="{9D8B030D-6E8A-4147-A177-3AD203B41FA5}">
                      <a16:colId xmlns:a16="http://schemas.microsoft.com/office/drawing/2014/main" val="829842970"/>
                    </a:ext>
                  </a:extLst>
                </a:gridCol>
                <a:gridCol w="1279922">
                  <a:extLst>
                    <a:ext uri="{9D8B030D-6E8A-4147-A177-3AD203B41FA5}">
                      <a16:colId xmlns:a16="http://schemas.microsoft.com/office/drawing/2014/main" val="1009066774"/>
                    </a:ext>
                  </a:extLst>
                </a:gridCol>
                <a:gridCol w="2753915">
                  <a:extLst>
                    <a:ext uri="{9D8B030D-6E8A-4147-A177-3AD203B41FA5}">
                      <a16:colId xmlns:a16="http://schemas.microsoft.com/office/drawing/2014/main" val="2307967083"/>
                    </a:ext>
                  </a:extLst>
                </a:gridCol>
                <a:gridCol w="490538">
                  <a:extLst>
                    <a:ext uri="{9D8B030D-6E8A-4147-A177-3AD203B41FA5}">
                      <a16:colId xmlns:a16="http://schemas.microsoft.com/office/drawing/2014/main" val="1302236951"/>
                    </a:ext>
                  </a:extLst>
                </a:gridCol>
              </a:tblGrid>
              <a:tr h="250031">
                <a:tc grid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zh-CN" altLang="zh-CN" sz="14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实例代码</a:t>
                      </a:r>
                      <a:r>
                        <a:rPr kumimoji="0" lang="en-US" altLang="zh-CN" sz="14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6.1</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h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ts val="600"/>
                        </a:spcBef>
                        <a:spcAft>
                          <a:spcPts val="600"/>
                        </a:spcAft>
                        <a:buClrTx/>
                        <a:buSzTx/>
                        <a:buFontTx/>
                        <a:buNone/>
                        <a:tabLst/>
                      </a:pPr>
                      <a:r>
                        <a:rPr kumimoji="0" lang="en-US" altLang="zh-CN" sz="14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e6.1CalPi.py</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w="12700" cap="flat" cmpd="sng" algn="ctr">
                      <a:solidFill>
                        <a:srgbClr val="00B05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600"/>
                        </a:spcBef>
                        <a:spcAft>
                          <a:spcPts val="600"/>
                        </a:spcAft>
                        <a:buClrTx/>
                        <a:buSzTx/>
                        <a:buFontTx/>
                        <a:buNone/>
                        <a:tabLst/>
                      </a:pPr>
                      <a:r>
                        <a:rPr kumimoji="0" lang="en-US" altLang="zh-CN" sz="1400" b="0" i="0" u="none" strike="noStrike" cap="none" normalizeH="0" baseline="0">
                          <a:ln>
                            <a:noFill/>
                          </a:ln>
                          <a:solidFill>
                            <a:schemeClr val="tx1"/>
                          </a:solidFill>
                          <a:effectLst/>
                          <a:latin typeface="Palatino Linotype" panose="02040502050505030304" pitchFamily="18" charset="0"/>
                          <a:ea typeface="宋体" panose="02010600030101010101" pitchFamily="2" charset="-122"/>
                          <a:cs typeface="Courier New" panose="02070309020205020404" pitchFamily="49"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364586503"/>
                  </a:ext>
                </a:extLst>
              </a:tr>
              <a:tr h="476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w="12700" cap="flat" cmpd="sng" algn="ctr">
                      <a:solidFill>
                        <a:srgbClr val="00B050"/>
                      </a:solidFill>
                      <a:prstDash val="solid"/>
                      <a:round/>
                      <a:headEnd type="none" w="med" len="med"/>
                      <a:tailEnd type="none" w="med" len="med"/>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726073751"/>
                  </a:ext>
                </a:extLst>
              </a:tr>
              <a:tr h="28575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7</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8</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9</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10</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11</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12</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13</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14</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15</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#e6.1CalPi.py</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from random import random</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from math import sqrt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from time import clock</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DARTS = 10000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hits = 0.0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clock()</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for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in range(1, DARTS+1):</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x, y = random(), random()</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dist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sqrt(x ** 2 + y ** 2)</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if </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dist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&lt;= 1.0:</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hits = hits + 1</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pi = 4 * (hits/DARTS)</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print("Pi</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值是</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{}.".format(pi))</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a:t>
                      </a:r>
                      <a:r>
                        <a:rPr kumimoji="0" lang="zh-CN"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运行时间是</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{:5.5}</a:t>
                      </a:r>
                      <a:r>
                        <a:rPr kumimoji="0" lang="en-US" altLang="zh-CN" sz="12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s".format</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(clock()))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2528336468"/>
                  </a:ext>
                </a:extLst>
              </a:tr>
              <a:tr h="762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grid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318765132"/>
                  </a:ext>
                </a:extLst>
              </a:tr>
            </a:tbl>
          </a:graphicData>
        </a:graphic>
      </p:graphicFrame>
      <p:graphicFrame>
        <p:nvGraphicFramePr>
          <p:cNvPr id="6" name="表格 5">
            <a:extLst>
              <a:ext uri="{FF2B5EF4-FFF2-40B4-BE49-F238E27FC236}">
                <a16:creationId xmlns:a16="http://schemas.microsoft.com/office/drawing/2014/main" id="{6DBA6998-296A-4ED9-AE70-34931544C80A}"/>
              </a:ext>
            </a:extLst>
          </p:cNvPr>
          <p:cNvGraphicFramePr>
            <a:graphicFrameLocks noGrp="1"/>
          </p:cNvGraphicFramePr>
          <p:nvPr>
            <p:extLst>
              <p:ext uri="{D42A27DB-BD31-4B8C-83A1-F6EECF244321}">
                <p14:modId xmlns:p14="http://schemas.microsoft.com/office/powerpoint/2010/main" val="3328183635"/>
              </p:ext>
            </p:extLst>
          </p:nvPr>
        </p:nvGraphicFramePr>
        <p:xfrm>
          <a:off x="6156176" y="1308258"/>
          <a:ext cx="2327672" cy="762000"/>
        </p:xfrm>
        <a:graphic>
          <a:graphicData uri="http://schemas.openxmlformats.org/drawingml/2006/table">
            <a:tbl>
              <a:tblPr/>
              <a:tblGrid>
                <a:gridCol w="2327672">
                  <a:extLst>
                    <a:ext uri="{9D8B030D-6E8A-4147-A177-3AD203B41FA5}">
                      <a16:colId xmlns:a16="http://schemas.microsoft.com/office/drawing/2014/main" val="10179991"/>
                    </a:ext>
                  </a:extLst>
                </a:gridCol>
              </a:tblGrid>
              <a:tr h="5715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Pi</a:t>
                      </a:r>
                      <a:r>
                        <a:rPr kumimoji="0" lang="zh-CN"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值是</a:t>
                      </a: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3.144.</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ts val="2000"/>
                        </a:lnSpc>
                        <a:spcBef>
                          <a:spcPct val="0"/>
                        </a:spcBef>
                        <a:spcAft>
                          <a:spcPct val="0"/>
                        </a:spcAft>
                        <a:buClrTx/>
                        <a:buSzTx/>
                        <a:buFontTx/>
                        <a:buNone/>
                        <a:tabLst/>
                      </a:pPr>
                      <a:r>
                        <a:rPr kumimoji="0" lang="zh-CN"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运行时间是</a:t>
                      </a: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0.016477s</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3689583468"/>
                  </a:ext>
                </a:extLst>
              </a:tr>
            </a:tbl>
          </a:graphicData>
        </a:graphic>
      </p:graphicFrame>
      <p:graphicFrame>
        <p:nvGraphicFramePr>
          <p:cNvPr id="7" name="表格 6">
            <a:extLst>
              <a:ext uri="{FF2B5EF4-FFF2-40B4-BE49-F238E27FC236}">
                <a16:creationId xmlns:a16="http://schemas.microsoft.com/office/drawing/2014/main" id="{F9F360D3-D893-4D73-B7F7-63301AC32EDE}"/>
              </a:ext>
            </a:extLst>
          </p:cNvPr>
          <p:cNvGraphicFramePr>
            <a:graphicFrameLocks noGrp="1"/>
          </p:cNvGraphicFramePr>
          <p:nvPr>
            <p:extLst>
              <p:ext uri="{D42A27DB-BD31-4B8C-83A1-F6EECF244321}">
                <p14:modId xmlns:p14="http://schemas.microsoft.com/office/powerpoint/2010/main" val="991566611"/>
              </p:ext>
            </p:extLst>
          </p:nvPr>
        </p:nvGraphicFramePr>
        <p:xfrm>
          <a:off x="5796136" y="2704971"/>
          <a:ext cx="3263156" cy="2014179"/>
        </p:xfrm>
        <a:graphic>
          <a:graphicData uri="http://schemas.openxmlformats.org/drawingml/2006/table">
            <a:tbl>
              <a:tblPr/>
              <a:tblGrid>
                <a:gridCol w="1021739">
                  <a:extLst>
                    <a:ext uri="{9D8B030D-6E8A-4147-A177-3AD203B41FA5}">
                      <a16:colId xmlns:a16="http://schemas.microsoft.com/office/drawing/2014/main" val="1709740670"/>
                    </a:ext>
                  </a:extLst>
                </a:gridCol>
                <a:gridCol w="1061328">
                  <a:extLst>
                    <a:ext uri="{9D8B030D-6E8A-4147-A177-3AD203B41FA5}">
                      <a16:colId xmlns:a16="http://schemas.microsoft.com/office/drawing/2014/main" val="2501309484"/>
                    </a:ext>
                  </a:extLst>
                </a:gridCol>
                <a:gridCol w="1180089">
                  <a:extLst>
                    <a:ext uri="{9D8B030D-6E8A-4147-A177-3AD203B41FA5}">
                      <a16:colId xmlns:a16="http://schemas.microsoft.com/office/drawing/2014/main" val="2747849532"/>
                    </a:ext>
                  </a:extLst>
                </a:gridCol>
              </a:tblGrid>
              <a:tr h="1853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DARTS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π</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rPr>
                        <a:t>运行时间</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w="19050" cap="flat" cmpd="sng" algn="ctr">
                      <a:solidFill>
                        <a:srgbClr val="000000"/>
                      </a:solidFill>
                      <a:prstDash val="solid"/>
                      <a:round/>
                      <a:headEnd type="none" w="med" len="med"/>
                      <a:tailEnd type="none" w="med" len="med"/>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86471440"/>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10</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3.109375</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0.011s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w="19050" cap="flat" cmpd="sng" algn="ctr">
                      <a:solidFill>
                        <a:srgbClr val="000000"/>
                      </a:solidFill>
                      <a:prstDash val="solid"/>
                      <a:round/>
                      <a:headEnd type="none" w="med" len="med"/>
                      <a:tailEnd type="none" w="med" len="med"/>
                    </a:lnT>
                    <a:lnB>
                      <a:noFill/>
                    </a:lnB>
                    <a:lnTlToBr>
                      <a:noFill/>
                    </a:lnTlToBr>
                    <a:lnBlToTr>
                      <a:noFill/>
                    </a:lnBlToTr>
                    <a:solidFill>
                      <a:srgbClr val="FFFFFF"/>
                    </a:solidFill>
                  </a:tcPr>
                </a:tc>
                <a:extLst>
                  <a:ext uri="{0D108BD9-81ED-4DB2-BD59-A6C34878D82A}">
                    <a16:rowId xmlns:a16="http://schemas.microsoft.com/office/drawing/2014/main" val="2057345478"/>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11</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3.138671</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0.012s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815322762"/>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3.150390</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0.014s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141190025"/>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13</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3.143554</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0.018s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747213032"/>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14</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3.141357</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0.030s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663194147"/>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15</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3.147827</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0.049s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909530328"/>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16</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3.141967</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0.116s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920726699"/>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18</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3.144577</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0.363s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842208934"/>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20</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3.1426696777</a:t>
                      </a:r>
                      <a:endParaRPr kumimoji="0" lang="zh-CN" altLang="zh-CN" sz="9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1.255s</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800188804"/>
                  </a:ext>
                </a:extLst>
              </a:tr>
              <a:tr h="14002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a:t>
                      </a:r>
                      <a:r>
                        <a:rPr kumimoji="0" lang="en-US" altLang="zh-CN" sz="1200" b="0" i="0" u="none" strike="noStrike" cap="none" normalizeH="0" baseline="3000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25</a:t>
                      </a:r>
                      <a:endParaRPr kumimoji="0" lang="zh-CN" altLang="zh-CN" sz="9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3.1416978836</a:t>
                      </a:r>
                      <a:endParaRPr kumimoji="0" lang="zh-CN" altLang="zh-CN" sz="9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40.13s</a:t>
                      </a:r>
                      <a:endParaRPr kumimoji="0" lang="zh-CN" altLang="zh-CN" sz="9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a:noFill/>
                    </a:lnL>
                    <a:lnR>
                      <a:noFill/>
                    </a:lnR>
                    <a:lnT>
                      <a:noFill/>
                    </a:lnT>
                    <a:lnB w="1905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861560423"/>
                  </a:ext>
                </a:extLst>
              </a:tr>
            </a:tbl>
          </a:graphicData>
        </a:graphic>
      </p:graphicFrame>
      <p:sp>
        <p:nvSpPr>
          <p:cNvPr id="8" name="矩形 4">
            <a:extLst>
              <a:ext uri="{FF2B5EF4-FFF2-40B4-BE49-F238E27FC236}">
                <a16:creationId xmlns:a16="http://schemas.microsoft.com/office/drawing/2014/main" id="{0B4F0E64-EB89-4280-B037-E9A6FF23EC43}"/>
              </a:ext>
            </a:extLst>
          </p:cNvPr>
          <p:cNvSpPr>
            <a:spLocks noChangeArrowheads="1"/>
          </p:cNvSpPr>
          <p:nvPr/>
        </p:nvSpPr>
        <p:spPr bwMode="auto">
          <a:xfrm>
            <a:off x="6300192" y="4755266"/>
            <a:ext cx="245864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1100">
                <a:latin typeface="微软雅黑" panose="020B0503020204020204" pitchFamily="34" charset="-122"/>
                <a:ea typeface="微软雅黑" panose="020B0503020204020204" pitchFamily="34" charset="-122"/>
                <a:cs typeface="Times New Roman" panose="02020603050405020304" pitchFamily="18" charset="0"/>
              </a:rPr>
              <a:t>不同抛点数产生的精度和运行时间 </a:t>
            </a:r>
            <a:endParaRPr lang="zh-CN" altLang="en-US" sz="110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757414753"/>
      </p:ext>
    </p:extLst>
  </p:cSld>
  <p:clrMapOvr>
    <a:masterClrMapping/>
  </p:clrMapOvr>
  <p:transition spd="slow">
    <p:wipe dir="d"/>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4464496"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异常处理</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try-except</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5" name="Rectangle 1">
            <a:extLst>
              <a:ext uri="{FF2B5EF4-FFF2-40B4-BE49-F238E27FC236}">
                <a16:creationId xmlns:a16="http://schemas.microsoft.com/office/drawing/2014/main" id="{F0C245C0-82F8-4E4B-B79B-0FE788C583CB}"/>
              </a:ext>
            </a:extLst>
          </p:cNvPr>
          <p:cNvSpPr>
            <a:spLocks noChangeArrowheads="1"/>
          </p:cNvSpPr>
          <p:nvPr/>
        </p:nvSpPr>
        <p:spPr bwMode="auto">
          <a:xfrm>
            <a:off x="784711" y="1350321"/>
            <a:ext cx="6977063" cy="13234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defRPr/>
            </a:pPr>
            <a:r>
              <a:rPr lang="zh-CN" altLang="zh-CN" sz="1600" dirty="0">
                <a:latin typeface="微软雅黑" panose="020B0503020204020204" pitchFamily="34" charset="-122"/>
                <a:ea typeface="微软雅黑" panose="020B0503020204020204" pitchFamily="34" charset="-122"/>
              </a:rPr>
              <a:t>观察下面这段小程序：</a:t>
            </a:r>
            <a:endParaRPr lang="zh-CN" altLang="en-US" sz="1600" dirty="0">
              <a:latin typeface="微软雅黑" panose="020B0503020204020204" pitchFamily="34" charset="-122"/>
              <a:ea typeface="微软雅黑" panose="020B0503020204020204" pitchFamily="34" charset="-122"/>
            </a:endParaRPr>
          </a:p>
          <a:p>
            <a:pPr>
              <a:defRPr/>
            </a:pPr>
            <a:endParaRPr lang="zh-CN" altLang="en-US" sz="1600" dirty="0">
              <a:latin typeface="微软雅黑" panose="020B0503020204020204" pitchFamily="34" charset="-122"/>
              <a:ea typeface="微软雅黑" panose="020B0503020204020204" pitchFamily="34" charset="-122"/>
            </a:endParaRPr>
          </a:p>
          <a:p>
            <a:pPr>
              <a:defRPr/>
            </a:pPr>
            <a:endParaRPr lang="zh-CN" altLang="en-US" sz="1600" dirty="0">
              <a:latin typeface="微软雅黑" panose="020B0503020204020204" pitchFamily="34" charset="-122"/>
              <a:ea typeface="微软雅黑" panose="020B0503020204020204" pitchFamily="34" charset="-122"/>
            </a:endParaRPr>
          </a:p>
          <a:p>
            <a:pPr>
              <a:defRPr/>
            </a:pPr>
            <a:endParaRPr lang="zh-CN" altLang="en-US" sz="1600" dirty="0">
              <a:latin typeface="微软雅黑" panose="020B0503020204020204" pitchFamily="34" charset="-122"/>
              <a:ea typeface="微软雅黑" panose="020B0503020204020204" pitchFamily="34" charset="-122"/>
            </a:endParaRPr>
          </a:p>
          <a:p>
            <a:pPr>
              <a:defRPr/>
            </a:pPr>
            <a:r>
              <a:rPr lang="zh-CN" altLang="en-US" sz="1600" dirty="0">
                <a:latin typeface="微软雅黑" panose="020B0503020204020204" pitchFamily="34" charset="-122"/>
                <a:ea typeface="微软雅黑" panose="020B0503020204020204" pitchFamily="34" charset="-122"/>
              </a:rPr>
              <a:t>当用户输入的不是数字呢？	</a:t>
            </a:r>
          </a:p>
        </p:txBody>
      </p:sp>
      <p:graphicFrame>
        <p:nvGraphicFramePr>
          <p:cNvPr id="6" name="表格 5">
            <a:extLst>
              <a:ext uri="{FF2B5EF4-FFF2-40B4-BE49-F238E27FC236}">
                <a16:creationId xmlns:a16="http://schemas.microsoft.com/office/drawing/2014/main" id="{C7A76B41-05A7-42FE-8F88-8C6D9C961436}"/>
              </a:ext>
            </a:extLst>
          </p:cNvPr>
          <p:cNvGraphicFramePr>
            <a:graphicFrameLocks noGrp="1"/>
          </p:cNvGraphicFramePr>
          <p:nvPr>
            <p:extLst>
              <p:ext uri="{D42A27DB-BD31-4B8C-83A1-F6EECF244321}">
                <p14:modId xmlns:p14="http://schemas.microsoft.com/office/powerpoint/2010/main" val="1934193268"/>
              </p:ext>
            </p:extLst>
          </p:nvPr>
        </p:nvGraphicFramePr>
        <p:xfrm>
          <a:off x="1358678" y="2754453"/>
          <a:ext cx="4196954" cy="2031206"/>
        </p:xfrm>
        <a:graphic>
          <a:graphicData uri="http://schemas.openxmlformats.org/drawingml/2006/table">
            <a:tbl>
              <a:tblPr/>
              <a:tblGrid>
                <a:gridCol w="4196954">
                  <a:extLst>
                    <a:ext uri="{9D8B030D-6E8A-4147-A177-3AD203B41FA5}">
                      <a16:colId xmlns:a16="http://schemas.microsoft.com/office/drawing/2014/main" val="1781416690"/>
                    </a:ext>
                  </a:extLst>
                </a:gridCol>
              </a:tblGrid>
              <a:tr h="203120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100</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10000</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NO</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Traceback (most recent call last):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File "D:/PythonPL/echoInt.py", line 1, in &lt;module&gt;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100" b="0"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num</a:t>
                      </a: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en-US" altLang="zh-CN" sz="1100" b="0"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eval</a:t>
                      </a: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(input("</a:t>
                      </a:r>
                      <a:r>
                        <a:rPr kumimoji="0" lang="zh-CN"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File "&lt;string&gt;", line 1, in &lt;module&gt;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NameError</a:t>
                      </a:r>
                      <a:r>
                        <a:rPr kumimoji="0" lang="en-US" altLang="zh-CN" sz="11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100" b="1" i="0" u="none" strike="noStrike" cap="none" normalizeH="0" baseline="0" dirty="0">
                          <a:ln>
                            <a:noFill/>
                          </a:ln>
                          <a:solidFill>
                            <a:srgbClr val="663300"/>
                          </a:solidFill>
                          <a:effectLst/>
                          <a:latin typeface="Courier New" panose="02070309020205020404" pitchFamily="49" charset="0"/>
                          <a:ea typeface="宋体" panose="02010600030101010101" pitchFamily="2" charset="-122"/>
                          <a:cs typeface="Times New Roman" panose="02020603050405020304" pitchFamily="18" charset="0"/>
                        </a:rPr>
                        <a:t>name 'No' is not defined</a:t>
                      </a:r>
                      <a:endParaRPr kumimoji="0" lang="zh-CN" altLang="zh-CN" sz="1100" b="1" i="0" u="none" strike="noStrike" cap="none" normalizeH="0" baseline="0" dirty="0">
                        <a:ln>
                          <a:noFill/>
                        </a:ln>
                        <a:solidFill>
                          <a:srgbClr val="663300"/>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3585845323"/>
                  </a:ext>
                </a:extLst>
              </a:tr>
            </a:tbl>
          </a:graphicData>
        </a:graphic>
      </p:graphicFrame>
      <p:graphicFrame>
        <p:nvGraphicFramePr>
          <p:cNvPr id="7" name="表格 6">
            <a:extLst>
              <a:ext uri="{FF2B5EF4-FFF2-40B4-BE49-F238E27FC236}">
                <a16:creationId xmlns:a16="http://schemas.microsoft.com/office/drawing/2014/main" id="{44E82C32-1A65-4B90-AA87-FA40D41C69C9}"/>
              </a:ext>
            </a:extLst>
          </p:cNvPr>
          <p:cNvGraphicFramePr>
            <a:graphicFrameLocks noGrp="1"/>
          </p:cNvGraphicFramePr>
          <p:nvPr>
            <p:extLst>
              <p:ext uri="{D42A27DB-BD31-4B8C-83A1-F6EECF244321}">
                <p14:modId xmlns:p14="http://schemas.microsoft.com/office/powerpoint/2010/main" val="3124188487"/>
              </p:ext>
            </p:extLst>
          </p:nvPr>
        </p:nvGraphicFramePr>
        <p:xfrm>
          <a:off x="1346810" y="1659297"/>
          <a:ext cx="4007644" cy="673100"/>
        </p:xfrm>
        <a:graphic>
          <a:graphicData uri="http://schemas.openxmlformats.org/drawingml/2006/table">
            <a:tbl>
              <a:tblPr/>
              <a:tblGrid>
                <a:gridCol w="267890">
                  <a:extLst>
                    <a:ext uri="{9D8B030D-6E8A-4147-A177-3AD203B41FA5}">
                      <a16:colId xmlns:a16="http://schemas.microsoft.com/office/drawing/2014/main" val="2205005788"/>
                    </a:ext>
                  </a:extLst>
                </a:gridCol>
                <a:gridCol w="3739754">
                  <a:extLst>
                    <a:ext uri="{9D8B030D-6E8A-4147-A177-3AD203B41FA5}">
                      <a16:colId xmlns:a16="http://schemas.microsoft.com/office/drawing/2014/main" val="3304556406"/>
                    </a:ext>
                  </a:extLst>
                </a:gridCol>
              </a:tblGrid>
              <a:tr h="476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47724446"/>
                  </a:ext>
                </a:extLst>
              </a:tr>
              <a:tr h="3810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200" b="0" i="0" u="none" strike="noStrike" cap="none" normalizeH="0" baseline="0" dirty="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num = eval(input("</a:t>
                      </a:r>
                      <a:r>
                        <a:rPr kumimoji="0" lang="zh-CN" altLang="zh-CN" sz="12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2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2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print(num**2)</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980505870"/>
                  </a:ext>
                </a:extLst>
              </a:tr>
              <a:tr h="7620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12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152985965"/>
                  </a:ext>
                </a:extLst>
              </a:tr>
            </a:tbl>
          </a:graphicData>
        </a:graphic>
      </p:graphicFrame>
    </p:spTree>
    <p:extLst>
      <p:ext uri="{BB962C8B-B14F-4D97-AF65-F5344CB8AC3E}">
        <p14:creationId xmlns:p14="http://schemas.microsoft.com/office/powerpoint/2010/main" val="2476796255"/>
      </p:ext>
    </p:extLst>
  </p:cSld>
  <p:clrMapOvr>
    <a:masterClrMapping/>
  </p:clrMapOvr>
  <p:transition spd="slow">
    <p:wipe dir="d"/>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4464496"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异常处理</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try-except</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8" name="Rectangle 1">
            <a:extLst>
              <a:ext uri="{FF2B5EF4-FFF2-40B4-BE49-F238E27FC236}">
                <a16:creationId xmlns:a16="http://schemas.microsoft.com/office/drawing/2014/main" id="{CBAB3C93-D9A0-47FA-84D3-C88E75A73DD9}"/>
              </a:ext>
            </a:extLst>
          </p:cNvPr>
          <p:cNvSpPr>
            <a:spLocks noChangeArrowheads="1"/>
          </p:cNvSpPr>
          <p:nvPr/>
        </p:nvSpPr>
        <p:spPr bwMode="auto">
          <a:xfrm>
            <a:off x="1225446" y="1311813"/>
            <a:ext cx="6335315" cy="5078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150000"/>
              </a:lnSpc>
              <a:defRPr/>
            </a:pPr>
            <a:r>
              <a:rPr lang="zh-CN" altLang="zh-CN" sz="1800" dirty="0">
                <a:latin typeface="微软雅黑" panose="020B0503020204020204" pitchFamily="34" charset="-122"/>
                <a:ea typeface="微软雅黑" panose="020B0503020204020204" pitchFamily="34" charset="-122"/>
              </a:rPr>
              <a:t>Python解释器返回了异常信息，同时程序退出</a:t>
            </a:r>
            <a:endParaRPr lang="en-US" altLang="zh-CN" sz="1800"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9AF8CEC2-96B0-426A-A07C-D2FB963698F4}"/>
              </a:ext>
            </a:extLst>
          </p:cNvPr>
          <p:cNvPicPr/>
          <p:nvPr/>
        </p:nvPicPr>
        <p:blipFill>
          <a:blip r:embed="rId2"/>
          <a:stretch>
            <a:fillRect/>
          </a:stretch>
        </p:blipFill>
        <p:spPr>
          <a:xfrm>
            <a:off x="1403648" y="1995686"/>
            <a:ext cx="4914546" cy="205222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1422429387"/>
      </p:ext>
    </p:extLst>
  </p:cSld>
  <p:clrMapOvr>
    <a:masterClrMapping/>
  </p:clrMapOvr>
  <p:transition spd="slow">
    <p:wipe dir="d"/>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4464496"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异常处理</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try-except</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5" name="Rectangle 1">
            <a:extLst>
              <a:ext uri="{FF2B5EF4-FFF2-40B4-BE49-F238E27FC236}">
                <a16:creationId xmlns:a16="http://schemas.microsoft.com/office/drawing/2014/main" id="{318DC018-0789-466B-8418-870A61259357}"/>
              </a:ext>
            </a:extLst>
          </p:cNvPr>
          <p:cNvSpPr>
            <a:spLocks noChangeArrowheads="1"/>
          </p:cNvSpPr>
          <p:nvPr/>
        </p:nvSpPr>
        <p:spPr bwMode="auto">
          <a:xfrm>
            <a:off x="595865" y="1294770"/>
            <a:ext cx="7252735"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zh-CN" altLang="zh-CN" sz="1600" dirty="0">
                <a:latin typeface="微软雅黑" panose="020B0503020204020204" pitchFamily="34" charset="-122"/>
                <a:ea typeface="微软雅黑" panose="020B0503020204020204" pitchFamily="34" charset="-122"/>
              </a:rPr>
              <a:t>Python异常信息中最重要的部分是异常类型，它表明了发生异常的原因，也是程序处理异常的依据。</a:t>
            </a:r>
            <a:endParaRPr lang="en-US" altLang="zh-CN" sz="1600" dirty="0">
              <a:latin typeface="微软雅黑" panose="020B0503020204020204" pitchFamily="34" charset="-122"/>
              <a:ea typeface="微软雅黑" panose="020B0503020204020204" pitchFamily="34" charset="-122"/>
            </a:endParaRPr>
          </a:p>
          <a:p>
            <a:pPr>
              <a:lnSpc>
                <a:spcPct val="150000"/>
              </a:lnSpc>
              <a:spcBef>
                <a:spcPct val="0"/>
              </a:spcBef>
            </a:pP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try-except</a:t>
            </a:r>
            <a:r>
              <a:rPr lang="zh-CN" altLang="en-US" sz="1600" dirty="0">
                <a:latin typeface="微软雅黑" panose="020B0503020204020204" pitchFamily="34" charset="-122"/>
                <a:ea typeface="微软雅黑" panose="020B0503020204020204" pitchFamily="34" charset="-122"/>
              </a:rPr>
              <a:t>语句实现异常处理，基本的语法格式如下：</a:t>
            </a:r>
            <a:endParaRPr lang="en-US" altLang="en-US" sz="1600" dirty="0">
              <a:latin typeface="微软雅黑" panose="020B0503020204020204" pitchFamily="34" charset="-122"/>
              <a:ea typeface="微软雅黑" panose="020B0503020204020204" pitchFamily="34" charset="-122"/>
            </a:endParaRPr>
          </a:p>
          <a:p>
            <a:pPr lvl="2">
              <a:lnSpc>
                <a:spcPct val="150000"/>
              </a:lnSpc>
              <a:spcBef>
                <a:spcPct val="0"/>
              </a:spcBef>
              <a:buFontTx/>
              <a:buNone/>
            </a:pPr>
            <a:r>
              <a:rPr lang="en-US" altLang="zh-CN" sz="1600" b="1" dirty="0">
                <a:solidFill>
                  <a:srgbClr val="663300"/>
                </a:solidFill>
                <a:latin typeface="微软雅黑" panose="020B0503020204020204" pitchFamily="34" charset="-122"/>
                <a:ea typeface="微软雅黑" panose="020B0503020204020204" pitchFamily="34" charset="-122"/>
              </a:rPr>
              <a:t>try:</a:t>
            </a:r>
          </a:p>
          <a:p>
            <a:pPr lvl="2">
              <a:lnSpc>
                <a:spcPct val="150000"/>
              </a:lnSpc>
              <a:spcBef>
                <a:spcPct val="0"/>
              </a:spcBef>
              <a:buFontTx/>
              <a:buNone/>
            </a:pPr>
            <a:r>
              <a:rPr lang="en-US" altLang="zh-CN" sz="1600" b="1" dirty="0">
                <a:solidFill>
                  <a:srgbClr val="663300"/>
                </a:solidFill>
                <a:latin typeface="微软雅黑" panose="020B0503020204020204" pitchFamily="34" charset="-122"/>
                <a:ea typeface="微软雅黑" panose="020B0503020204020204" pitchFamily="34" charset="-122"/>
              </a:rPr>
              <a:t>	&lt;</a:t>
            </a:r>
            <a:r>
              <a:rPr lang="zh-CN" altLang="en-US" sz="1600" b="1" dirty="0">
                <a:solidFill>
                  <a:srgbClr val="663300"/>
                </a:solidFill>
                <a:latin typeface="微软雅黑" panose="020B0503020204020204" pitchFamily="34" charset="-122"/>
                <a:ea typeface="微软雅黑" panose="020B0503020204020204" pitchFamily="34" charset="-122"/>
              </a:rPr>
              <a:t>语句块</a:t>
            </a:r>
            <a:r>
              <a:rPr lang="en-US" altLang="zh-CN" sz="1600" b="1" dirty="0">
                <a:solidFill>
                  <a:srgbClr val="663300"/>
                </a:solidFill>
                <a:latin typeface="微软雅黑" panose="020B0503020204020204" pitchFamily="34" charset="-122"/>
                <a:ea typeface="微软雅黑" panose="020B0503020204020204" pitchFamily="34" charset="-122"/>
              </a:rPr>
              <a:t>1&gt;</a:t>
            </a:r>
          </a:p>
          <a:p>
            <a:pPr lvl="2">
              <a:lnSpc>
                <a:spcPct val="150000"/>
              </a:lnSpc>
              <a:spcBef>
                <a:spcPct val="0"/>
              </a:spcBef>
              <a:buFontTx/>
              <a:buNone/>
            </a:pPr>
            <a:r>
              <a:rPr lang="en-US" altLang="zh-CN" sz="1600" b="1" dirty="0">
                <a:solidFill>
                  <a:srgbClr val="663300"/>
                </a:solidFill>
                <a:latin typeface="微软雅黑" panose="020B0503020204020204" pitchFamily="34" charset="-122"/>
                <a:ea typeface="微软雅黑" panose="020B0503020204020204" pitchFamily="34" charset="-122"/>
              </a:rPr>
              <a:t>except &lt;</a:t>
            </a:r>
            <a:r>
              <a:rPr lang="zh-CN" altLang="en-US" sz="1600" b="1" dirty="0">
                <a:solidFill>
                  <a:srgbClr val="663300"/>
                </a:solidFill>
                <a:latin typeface="微软雅黑" panose="020B0503020204020204" pitchFamily="34" charset="-122"/>
                <a:ea typeface="微软雅黑" panose="020B0503020204020204" pitchFamily="34" charset="-122"/>
              </a:rPr>
              <a:t>异常类型</a:t>
            </a:r>
            <a:r>
              <a:rPr lang="en-US" altLang="zh-CN" sz="1600" b="1" dirty="0">
                <a:solidFill>
                  <a:srgbClr val="663300"/>
                </a:solidFill>
                <a:latin typeface="微软雅黑" panose="020B0503020204020204" pitchFamily="34" charset="-122"/>
                <a:ea typeface="微软雅黑" panose="020B0503020204020204" pitchFamily="34" charset="-122"/>
              </a:rPr>
              <a:t>&gt;:</a:t>
            </a:r>
          </a:p>
          <a:p>
            <a:pPr lvl="2">
              <a:lnSpc>
                <a:spcPct val="150000"/>
              </a:lnSpc>
              <a:spcBef>
                <a:spcPct val="0"/>
              </a:spcBef>
              <a:buFontTx/>
              <a:buNone/>
            </a:pPr>
            <a:r>
              <a:rPr lang="en-US" altLang="zh-CN" sz="1600" b="1" dirty="0">
                <a:solidFill>
                  <a:srgbClr val="663300"/>
                </a:solidFill>
                <a:latin typeface="微软雅黑" panose="020B0503020204020204" pitchFamily="34" charset="-122"/>
                <a:ea typeface="微软雅黑" panose="020B0503020204020204" pitchFamily="34" charset="-122"/>
              </a:rPr>
              <a:t>	&lt;</a:t>
            </a:r>
            <a:r>
              <a:rPr lang="zh-CN" altLang="en-US" sz="1600" b="1" dirty="0">
                <a:solidFill>
                  <a:srgbClr val="663300"/>
                </a:solidFill>
                <a:latin typeface="微软雅黑" panose="020B0503020204020204" pitchFamily="34" charset="-122"/>
                <a:ea typeface="微软雅黑" panose="020B0503020204020204" pitchFamily="34" charset="-122"/>
              </a:rPr>
              <a:t>语句块</a:t>
            </a:r>
            <a:r>
              <a:rPr lang="en-US" altLang="zh-CN" sz="1600" b="1" dirty="0">
                <a:solidFill>
                  <a:srgbClr val="663300"/>
                </a:solidFill>
                <a:latin typeface="微软雅黑" panose="020B0503020204020204" pitchFamily="34" charset="-122"/>
                <a:ea typeface="微软雅黑" panose="020B0503020204020204" pitchFamily="34" charset="-122"/>
              </a:rPr>
              <a:t>2&gt;</a:t>
            </a:r>
            <a:endParaRPr lang="zh-CN" altLang="en-US" sz="1600" b="1" dirty="0">
              <a:solidFill>
                <a:srgbClr val="663300"/>
              </a:solidFill>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id="{121131CE-99AB-4314-A807-98D922A60545}"/>
              </a:ext>
            </a:extLst>
          </p:cNvPr>
          <p:cNvGraphicFramePr>
            <a:graphicFrameLocks noGrp="1"/>
          </p:cNvGraphicFramePr>
          <p:nvPr>
            <p:extLst>
              <p:ext uri="{D42A27DB-BD31-4B8C-83A1-F6EECF244321}">
                <p14:modId xmlns:p14="http://schemas.microsoft.com/office/powerpoint/2010/main" val="2200050481"/>
              </p:ext>
            </p:extLst>
          </p:nvPr>
        </p:nvGraphicFramePr>
        <p:xfrm>
          <a:off x="4222232" y="2604575"/>
          <a:ext cx="4267200" cy="1191311"/>
        </p:xfrm>
        <a:graphic>
          <a:graphicData uri="http://schemas.openxmlformats.org/drawingml/2006/table">
            <a:tbl>
              <a:tblPr/>
              <a:tblGrid>
                <a:gridCol w="289322">
                  <a:extLst>
                    <a:ext uri="{9D8B030D-6E8A-4147-A177-3AD203B41FA5}">
                      <a16:colId xmlns:a16="http://schemas.microsoft.com/office/drawing/2014/main" val="195721551"/>
                    </a:ext>
                  </a:extLst>
                </a:gridCol>
                <a:gridCol w="3977878">
                  <a:extLst>
                    <a:ext uri="{9D8B030D-6E8A-4147-A177-3AD203B41FA5}">
                      <a16:colId xmlns:a16="http://schemas.microsoft.com/office/drawing/2014/main" val="1508721949"/>
                    </a:ext>
                  </a:extLst>
                </a:gridCol>
              </a:tblGrid>
              <a:tr h="10969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9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149652889"/>
                  </a:ext>
                </a:extLst>
              </a:tr>
              <a:tr h="91699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try:</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num</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en-US" altLang="zh-CN" sz="11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eval</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(input("</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a:t>
                      </a:r>
                      <a:r>
                        <a:rPr kumimoji="0" lang="en-US" altLang="zh-CN" sz="11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num</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except </a:t>
                      </a:r>
                      <a:r>
                        <a:rPr kumimoji="0" lang="en-US" altLang="zh-CN" sz="11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NameError</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输入错误，请输入一个整数</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4081855958"/>
                  </a:ext>
                </a:extLst>
              </a:tr>
              <a:tr h="109696">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9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9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1713925837"/>
                  </a:ext>
                </a:extLst>
              </a:tr>
            </a:tbl>
          </a:graphicData>
        </a:graphic>
      </p:graphicFrame>
      <p:sp>
        <p:nvSpPr>
          <p:cNvPr id="7" name="矩形 3">
            <a:extLst>
              <a:ext uri="{FF2B5EF4-FFF2-40B4-BE49-F238E27FC236}">
                <a16:creationId xmlns:a16="http://schemas.microsoft.com/office/drawing/2014/main" id="{26C45A02-AE62-421D-B840-6378AD9F248C}"/>
              </a:ext>
            </a:extLst>
          </p:cNvPr>
          <p:cNvSpPr>
            <a:spLocks noChangeArrowheads="1"/>
          </p:cNvSpPr>
          <p:nvPr/>
        </p:nvSpPr>
        <p:spPr bwMode="auto">
          <a:xfrm>
            <a:off x="4202479" y="3808258"/>
            <a:ext cx="199285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zh-CN" sz="1200" dirty="0">
                <a:latin typeface="微软雅黑" panose="020B0503020204020204" pitchFamily="34" charset="-122"/>
                <a:ea typeface="微软雅黑" panose="020B0503020204020204" pitchFamily="34" charset="-122"/>
                <a:cs typeface="Times New Roman" panose="02020603050405020304" pitchFamily="18" charset="0"/>
              </a:rPr>
              <a:t>该程序执行效果如下</a:t>
            </a:r>
            <a:r>
              <a:rPr lang="zh-CN" altLang="zh-CN" sz="1200" dirty="0">
                <a:latin typeface="Times New Roman" panose="02020603050405020304" pitchFamily="18" charset="0"/>
                <a:ea typeface="微软雅黑" panose="020B0503020204020204" pitchFamily="34" charset="-122"/>
                <a:cs typeface="Times New Roman" panose="02020603050405020304" pitchFamily="18" charset="0"/>
              </a:rPr>
              <a:t>：</a:t>
            </a:r>
            <a:endParaRPr lang="zh-CN" altLang="zh-CN" sz="1200" dirty="0">
              <a:latin typeface="Calibri" panose="020F0502020204030204" pitchFamily="34" charset="0"/>
              <a:ea typeface="微软雅黑" panose="020B0503020204020204" pitchFamily="34" charset="-122"/>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98B9D0B1-ECDB-49BC-90D3-D709FDF59F97}"/>
              </a:ext>
            </a:extLst>
          </p:cNvPr>
          <p:cNvGraphicFramePr>
            <a:graphicFrameLocks noGrp="1"/>
          </p:cNvGraphicFramePr>
          <p:nvPr>
            <p:extLst>
              <p:ext uri="{D42A27DB-BD31-4B8C-83A1-F6EECF244321}">
                <p14:modId xmlns:p14="http://schemas.microsoft.com/office/powerpoint/2010/main" val="2237717573"/>
              </p:ext>
            </p:extLst>
          </p:nvPr>
        </p:nvGraphicFramePr>
        <p:xfrm>
          <a:off x="4213654" y="4179836"/>
          <a:ext cx="2808312" cy="631619"/>
        </p:xfrm>
        <a:graphic>
          <a:graphicData uri="http://schemas.openxmlformats.org/drawingml/2006/table">
            <a:tbl>
              <a:tblPr/>
              <a:tblGrid>
                <a:gridCol w="2808312">
                  <a:extLst>
                    <a:ext uri="{9D8B030D-6E8A-4147-A177-3AD203B41FA5}">
                      <a16:colId xmlns:a16="http://schemas.microsoft.com/office/drawing/2014/main" val="3109044046"/>
                    </a:ext>
                  </a:extLst>
                </a:gridCol>
              </a:tblGrid>
              <a:tr h="63161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NO</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输入错误，请输入一个整数</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778302441"/>
                  </a:ext>
                </a:extLst>
              </a:tr>
            </a:tbl>
          </a:graphicData>
        </a:graphic>
      </p:graphicFrame>
    </p:spTree>
    <p:extLst>
      <p:ext uri="{BB962C8B-B14F-4D97-AF65-F5344CB8AC3E}">
        <p14:creationId xmlns:p14="http://schemas.microsoft.com/office/powerpoint/2010/main" val="1700397326"/>
      </p:ext>
    </p:extLst>
  </p:cSld>
  <p:clrMapOvr>
    <a:masterClrMapping/>
  </p:clrMapOvr>
  <p:transition spd="slow">
    <p:wipe dir="d"/>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4464496"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异常处理</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try-except</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5" name="Rectangle 1">
            <a:extLst>
              <a:ext uri="{FF2B5EF4-FFF2-40B4-BE49-F238E27FC236}">
                <a16:creationId xmlns:a16="http://schemas.microsoft.com/office/drawing/2014/main" id="{C3C69290-E83B-4ADF-BDB8-83739F05DCAE}"/>
              </a:ext>
            </a:extLst>
          </p:cNvPr>
          <p:cNvSpPr>
            <a:spLocks noChangeArrowheads="1"/>
          </p:cNvSpPr>
          <p:nvPr/>
        </p:nvSpPr>
        <p:spPr bwMode="auto">
          <a:xfrm>
            <a:off x="755576" y="1514022"/>
            <a:ext cx="6858520" cy="26776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nchor="ct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spcBef>
                <a:spcPct val="0"/>
              </a:spcBef>
            </a:pPr>
            <a:r>
              <a:rPr lang="en-US" altLang="zh-CN" sz="1600" dirty="0">
                <a:latin typeface="微软雅黑" panose="020B0503020204020204" pitchFamily="34" charset="-122"/>
                <a:ea typeface="微软雅黑" panose="020B0503020204020204" pitchFamily="34" charset="-122"/>
              </a:rPr>
              <a:t>try-except</a:t>
            </a:r>
            <a:r>
              <a:rPr lang="zh-CN" altLang="en-US" sz="1600" dirty="0">
                <a:latin typeface="微软雅黑" panose="020B0503020204020204" pitchFamily="34" charset="-122"/>
                <a:ea typeface="微软雅黑" panose="020B0503020204020204" pitchFamily="34" charset="-122"/>
              </a:rPr>
              <a:t>语句可以支持多个</a:t>
            </a:r>
            <a:r>
              <a:rPr lang="en-US" altLang="zh-CN" sz="1600" dirty="0">
                <a:latin typeface="微软雅黑" panose="020B0503020204020204" pitchFamily="34" charset="-122"/>
                <a:ea typeface="微软雅黑" panose="020B0503020204020204" pitchFamily="34" charset="-122"/>
              </a:rPr>
              <a:t>except</a:t>
            </a:r>
            <a:r>
              <a:rPr lang="zh-CN" altLang="en-US" sz="1600" dirty="0">
                <a:latin typeface="微软雅黑" panose="020B0503020204020204" pitchFamily="34" charset="-122"/>
                <a:ea typeface="微软雅黑" panose="020B0503020204020204" pitchFamily="34" charset="-122"/>
              </a:rPr>
              <a:t>语句，语法格式如下：</a:t>
            </a:r>
            <a:endParaRPr lang="en-US" altLang="en-US" sz="1600" dirty="0">
              <a:latin typeface="微软雅黑" panose="020B0503020204020204" pitchFamily="34" charset="-122"/>
              <a:ea typeface="微软雅黑" panose="020B0503020204020204" pitchFamily="34" charset="-122"/>
            </a:endParaRPr>
          </a:p>
          <a:p>
            <a:pPr lvl="2">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rPr>
              <a:t>try:</a:t>
            </a:r>
          </a:p>
          <a:p>
            <a:pPr lvl="2">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rPr>
              <a:t>	&lt;</a:t>
            </a:r>
            <a:r>
              <a:rPr lang="zh-CN" altLang="en-US" sz="1600" dirty="0">
                <a:solidFill>
                  <a:srgbClr val="663300"/>
                </a:solidFill>
                <a:latin typeface="微软雅黑" panose="020B0503020204020204" pitchFamily="34" charset="-122"/>
                <a:ea typeface="微软雅黑" panose="020B0503020204020204" pitchFamily="34" charset="-122"/>
              </a:rPr>
              <a:t>语句块</a:t>
            </a:r>
            <a:r>
              <a:rPr lang="en-US" altLang="zh-CN" sz="1600" dirty="0">
                <a:solidFill>
                  <a:srgbClr val="663300"/>
                </a:solidFill>
                <a:latin typeface="微软雅黑" panose="020B0503020204020204" pitchFamily="34" charset="-122"/>
                <a:ea typeface="微软雅黑" panose="020B0503020204020204" pitchFamily="34" charset="-122"/>
              </a:rPr>
              <a:t>1&gt;</a:t>
            </a:r>
          </a:p>
          <a:p>
            <a:pPr lvl="2">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rPr>
              <a:t>except &lt;</a:t>
            </a:r>
            <a:r>
              <a:rPr lang="zh-CN" altLang="en-US" sz="1600" dirty="0">
                <a:solidFill>
                  <a:srgbClr val="663300"/>
                </a:solidFill>
                <a:latin typeface="微软雅黑" panose="020B0503020204020204" pitchFamily="34" charset="-122"/>
                <a:ea typeface="微软雅黑" panose="020B0503020204020204" pitchFamily="34" charset="-122"/>
              </a:rPr>
              <a:t>异常类型</a:t>
            </a:r>
            <a:r>
              <a:rPr lang="en-US" altLang="zh-CN" sz="1600" dirty="0">
                <a:solidFill>
                  <a:srgbClr val="663300"/>
                </a:solidFill>
                <a:latin typeface="微软雅黑" panose="020B0503020204020204" pitchFamily="34" charset="-122"/>
                <a:ea typeface="微软雅黑" panose="020B0503020204020204" pitchFamily="34" charset="-122"/>
              </a:rPr>
              <a:t>1&gt;:</a:t>
            </a:r>
          </a:p>
          <a:p>
            <a:pPr lvl="2">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rPr>
              <a:t>	&lt;</a:t>
            </a:r>
            <a:r>
              <a:rPr lang="zh-CN" altLang="en-US" sz="1600" dirty="0">
                <a:solidFill>
                  <a:srgbClr val="663300"/>
                </a:solidFill>
                <a:latin typeface="微软雅黑" panose="020B0503020204020204" pitchFamily="34" charset="-122"/>
                <a:ea typeface="微软雅黑" panose="020B0503020204020204" pitchFamily="34" charset="-122"/>
              </a:rPr>
              <a:t>语句块</a:t>
            </a:r>
            <a:r>
              <a:rPr lang="en-US" altLang="zh-CN" sz="1600" dirty="0">
                <a:solidFill>
                  <a:srgbClr val="663300"/>
                </a:solidFill>
                <a:latin typeface="微软雅黑" panose="020B0503020204020204" pitchFamily="34" charset="-122"/>
                <a:ea typeface="微软雅黑" panose="020B0503020204020204" pitchFamily="34" charset="-122"/>
              </a:rPr>
              <a:t>2&gt;</a:t>
            </a:r>
          </a:p>
          <a:p>
            <a:pPr lvl="2">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rPr>
              <a:t>….</a:t>
            </a:r>
          </a:p>
          <a:p>
            <a:pPr lvl="2">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rPr>
              <a:t>except &lt;</a:t>
            </a:r>
            <a:r>
              <a:rPr lang="zh-CN" altLang="en-US" sz="1600" dirty="0">
                <a:solidFill>
                  <a:srgbClr val="663300"/>
                </a:solidFill>
                <a:latin typeface="微软雅黑" panose="020B0503020204020204" pitchFamily="34" charset="-122"/>
                <a:ea typeface="微软雅黑" panose="020B0503020204020204" pitchFamily="34" charset="-122"/>
              </a:rPr>
              <a:t>异常类型</a:t>
            </a:r>
            <a:r>
              <a:rPr lang="en-US" altLang="zh-CN" sz="1600" dirty="0">
                <a:solidFill>
                  <a:srgbClr val="663300"/>
                </a:solidFill>
                <a:latin typeface="微软雅黑" panose="020B0503020204020204" pitchFamily="34" charset="-122"/>
                <a:ea typeface="微软雅黑" panose="020B0503020204020204" pitchFamily="34" charset="-122"/>
              </a:rPr>
              <a:t>N&gt;:</a:t>
            </a:r>
          </a:p>
          <a:p>
            <a:pPr lvl="2">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rPr>
              <a:t>	&lt;</a:t>
            </a:r>
            <a:r>
              <a:rPr lang="zh-CN" altLang="en-US" sz="1600" dirty="0">
                <a:solidFill>
                  <a:srgbClr val="663300"/>
                </a:solidFill>
                <a:latin typeface="微软雅黑" panose="020B0503020204020204" pitchFamily="34" charset="-122"/>
                <a:ea typeface="微软雅黑" panose="020B0503020204020204" pitchFamily="34" charset="-122"/>
              </a:rPr>
              <a:t>语句块</a:t>
            </a:r>
            <a:r>
              <a:rPr lang="en-US" altLang="zh-CN" sz="1600" dirty="0">
                <a:solidFill>
                  <a:srgbClr val="663300"/>
                </a:solidFill>
                <a:latin typeface="微软雅黑" panose="020B0503020204020204" pitchFamily="34" charset="-122"/>
                <a:ea typeface="微软雅黑" panose="020B0503020204020204" pitchFamily="34" charset="-122"/>
              </a:rPr>
              <a:t>N+1&gt;</a:t>
            </a:r>
          </a:p>
          <a:p>
            <a:pPr lvl="2">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rPr>
              <a:t>except:</a:t>
            </a:r>
          </a:p>
          <a:p>
            <a:pPr lvl="2">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rPr>
              <a:t>	&lt;</a:t>
            </a:r>
            <a:r>
              <a:rPr lang="zh-CN" altLang="en-US" sz="1600" dirty="0">
                <a:solidFill>
                  <a:srgbClr val="663300"/>
                </a:solidFill>
                <a:latin typeface="微软雅黑" panose="020B0503020204020204" pitchFamily="34" charset="-122"/>
                <a:ea typeface="微软雅黑" panose="020B0503020204020204" pitchFamily="34" charset="-122"/>
              </a:rPr>
              <a:t>语句块</a:t>
            </a:r>
            <a:r>
              <a:rPr lang="en-US" altLang="zh-CN" sz="1600" dirty="0">
                <a:solidFill>
                  <a:srgbClr val="663300"/>
                </a:solidFill>
                <a:latin typeface="微软雅黑" panose="020B0503020204020204" pitchFamily="34" charset="-122"/>
                <a:ea typeface="微软雅黑" panose="020B0503020204020204" pitchFamily="34" charset="-122"/>
              </a:rPr>
              <a:t>N+2&gt;</a:t>
            </a:r>
          </a:p>
        </p:txBody>
      </p:sp>
      <p:sp>
        <p:nvSpPr>
          <p:cNvPr id="2" name="矩形 1">
            <a:extLst>
              <a:ext uri="{FF2B5EF4-FFF2-40B4-BE49-F238E27FC236}">
                <a16:creationId xmlns:a16="http://schemas.microsoft.com/office/drawing/2014/main" id="{EEFA00C5-E35E-464B-A19A-0836040C1E12}"/>
              </a:ext>
            </a:extLst>
          </p:cNvPr>
          <p:cNvSpPr/>
          <p:nvPr/>
        </p:nvSpPr>
        <p:spPr>
          <a:xfrm>
            <a:off x="971600" y="4502957"/>
            <a:ext cx="8014031" cy="338554"/>
          </a:xfrm>
          <a:prstGeom prst="rect">
            <a:avLst/>
          </a:prstGeom>
        </p:spPr>
        <p:txBody>
          <a:bodyPr wrap="square">
            <a:spAutoFit/>
          </a:bodyPr>
          <a:lstStyle/>
          <a:p>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最后一个</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except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语句没有指定任何类型，表示它对应的语句块可以处理所有其他异常。</a:t>
            </a:r>
            <a:endParaRPr lang="zh-CN" altLang="en-US" sz="1600" dirty="0"/>
          </a:p>
        </p:txBody>
      </p:sp>
      <p:graphicFrame>
        <p:nvGraphicFramePr>
          <p:cNvPr id="6" name="表格 5">
            <a:extLst>
              <a:ext uri="{FF2B5EF4-FFF2-40B4-BE49-F238E27FC236}">
                <a16:creationId xmlns:a16="http://schemas.microsoft.com/office/drawing/2014/main" id="{A88F30B7-50EA-4E7C-A304-77537354A497}"/>
              </a:ext>
            </a:extLst>
          </p:cNvPr>
          <p:cNvGraphicFramePr>
            <a:graphicFrameLocks noGrp="1"/>
          </p:cNvGraphicFramePr>
          <p:nvPr>
            <p:extLst>
              <p:ext uri="{D42A27DB-BD31-4B8C-83A1-F6EECF244321}">
                <p14:modId xmlns:p14="http://schemas.microsoft.com/office/powerpoint/2010/main" val="600873450"/>
              </p:ext>
            </p:extLst>
          </p:nvPr>
        </p:nvGraphicFramePr>
        <p:xfrm>
          <a:off x="4184975" y="2146804"/>
          <a:ext cx="4698206" cy="2197100"/>
        </p:xfrm>
        <a:graphic>
          <a:graphicData uri="http://schemas.openxmlformats.org/drawingml/2006/table">
            <a:tbl>
              <a:tblPr/>
              <a:tblGrid>
                <a:gridCol w="314325">
                  <a:extLst>
                    <a:ext uri="{9D8B030D-6E8A-4147-A177-3AD203B41FA5}">
                      <a16:colId xmlns:a16="http://schemas.microsoft.com/office/drawing/2014/main" val="2310067114"/>
                    </a:ext>
                  </a:extLst>
                </a:gridCol>
                <a:gridCol w="4383881">
                  <a:extLst>
                    <a:ext uri="{9D8B030D-6E8A-4147-A177-3AD203B41FA5}">
                      <a16:colId xmlns:a16="http://schemas.microsoft.com/office/drawing/2014/main" val="2639097702"/>
                    </a:ext>
                  </a:extLst>
                </a:gridCol>
              </a:tblGrid>
              <a:tr h="571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500"/>
                        </a:lnSpc>
                        <a:spcBef>
                          <a:spcPct val="0"/>
                        </a:spcBef>
                        <a:spcAft>
                          <a:spcPct val="0"/>
                        </a:spcAft>
                        <a:buClrTx/>
                        <a:buSzTx/>
                        <a:buFontTx/>
                        <a:buNone/>
                        <a:tabLst/>
                      </a:pPr>
                      <a:r>
                        <a:rPr kumimoji="0" lang="en-US" altLang="zh-CN" sz="9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500"/>
                        </a:lnSpc>
                        <a:spcBef>
                          <a:spcPct val="0"/>
                        </a:spcBef>
                        <a:spcAft>
                          <a:spcPct val="0"/>
                        </a:spcAft>
                        <a:buClrTx/>
                        <a:buSzTx/>
                        <a:buFontTx/>
                        <a:buNone/>
                        <a:tabLst/>
                      </a:pPr>
                      <a:r>
                        <a:rPr kumimoji="0" lang="en-US" altLang="zh-CN" sz="9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371787575"/>
                  </a:ext>
                </a:extLst>
              </a:tr>
              <a:tr h="184546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7</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ts val="2000"/>
                        </a:lnSpc>
                        <a:spcBef>
                          <a:spcPct val="0"/>
                        </a:spcBef>
                        <a:spcAft>
                          <a:spcPct val="0"/>
                        </a:spcAft>
                        <a:buClrTx/>
                        <a:buSzTx/>
                        <a:buFontTx/>
                        <a:buNone/>
                        <a:tabLst/>
                      </a:pPr>
                      <a:r>
                        <a:rPr kumimoji="0" lang="en-US" altLang="zh-CN" sz="11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8</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try:</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alp = "ABCDEFGHIJKLMNOPQRSTUVWXYZ"</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1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idx</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en-US" altLang="zh-CN" sz="11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eval</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(input("</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print(alp[</a:t>
                      </a:r>
                      <a:r>
                        <a:rPr kumimoji="0" lang="en-US" altLang="zh-CN" sz="11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idx</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except </a:t>
                      </a:r>
                      <a:r>
                        <a:rPr kumimoji="0" lang="en-US" altLang="zh-CN" sz="11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NameError</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输入错误，请输入一个整数</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except: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ts val="2000"/>
                        </a:lnSpc>
                        <a:spcBef>
                          <a:spcPct val="0"/>
                        </a:spcBef>
                        <a:spcAft>
                          <a:spcPct val="0"/>
                        </a:spcAft>
                        <a:buClrTx/>
                        <a:buSzTx/>
                        <a:buFontTx/>
                        <a:buNone/>
                        <a:tabLst/>
                      </a:pP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其他错误</a:t>
                      </a:r>
                      <a:r>
                        <a:rPr kumimoji="0" lang="en-US" altLang="zh-CN" sz="11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895076543"/>
                  </a:ext>
                </a:extLst>
              </a:tr>
              <a:tr h="91679">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ts val="800"/>
                        </a:lnSpc>
                        <a:spcBef>
                          <a:spcPct val="0"/>
                        </a:spcBef>
                        <a:spcAft>
                          <a:spcPct val="0"/>
                        </a:spcAft>
                        <a:buClrTx/>
                        <a:buSzTx/>
                        <a:buFontTx/>
                        <a:buNone/>
                        <a:tabLst/>
                      </a:pPr>
                      <a:r>
                        <a:rPr kumimoji="0" lang="en-US" altLang="zh-CN" sz="9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ts val="800"/>
                        </a:lnSpc>
                        <a:spcBef>
                          <a:spcPct val="0"/>
                        </a:spcBef>
                        <a:spcAft>
                          <a:spcPct val="0"/>
                        </a:spcAft>
                        <a:buClrTx/>
                        <a:buSzTx/>
                        <a:buFontTx/>
                        <a:buNone/>
                        <a:tabLst/>
                      </a:pPr>
                      <a:r>
                        <a:rPr kumimoji="0" lang="en-US" altLang="zh-CN" sz="9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1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52548531"/>
                  </a:ext>
                </a:extLst>
              </a:tr>
            </a:tbl>
          </a:graphicData>
        </a:graphic>
      </p:graphicFrame>
    </p:spTree>
    <p:extLst>
      <p:ext uri="{BB962C8B-B14F-4D97-AF65-F5344CB8AC3E}">
        <p14:creationId xmlns:p14="http://schemas.microsoft.com/office/powerpoint/2010/main" val="2375567126"/>
      </p:ext>
    </p:extLst>
  </p:cSld>
  <p:clrMapOvr>
    <a:masterClrMapping/>
  </p:clrMapOvr>
  <p:transition spd="slow">
    <p:wipe dir="d"/>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4464496"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异常处理</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try-except</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5" name="矩形 2">
            <a:extLst>
              <a:ext uri="{FF2B5EF4-FFF2-40B4-BE49-F238E27FC236}">
                <a16:creationId xmlns:a16="http://schemas.microsoft.com/office/drawing/2014/main" id="{445B4B5C-54BD-4182-817C-A78C4BEFD2A4}"/>
              </a:ext>
            </a:extLst>
          </p:cNvPr>
          <p:cNvSpPr>
            <a:spLocks noChangeArrowheads="1"/>
          </p:cNvSpPr>
          <p:nvPr/>
        </p:nvSpPr>
        <p:spPr bwMode="auto">
          <a:xfrm>
            <a:off x="755576" y="1404332"/>
            <a:ext cx="820891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indent="2667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spcBef>
                <a:spcPct val="0"/>
              </a:spcBef>
              <a:buFontTx/>
              <a:buNone/>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除了</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try</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except</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保留字外，异常语句还可以与</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else</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finally</a:t>
            </a:r>
            <a:r>
              <a:rPr lang="zh-CN" altLang="zh-CN" sz="1600" dirty="0">
                <a:latin typeface="微软雅黑" panose="020B0503020204020204" pitchFamily="34" charset="-122"/>
                <a:ea typeface="微软雅黑" panose="020B0503020204020204" pitchFamily="34" charset="-122"/>
                <a:cs typeface="Times New Roman" panose="02020603050405020304" pitchFamily="18" charset="0"/>
              </a:rPr>
              <a:t>保留字配合使用，语法格式如下：</a:t>
            </a:r>
          </a:p>
          <a:p>
            <a:pPr marL="449263" lvl="2" indent="0" algn="just">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try:</a:t>
            </a:r>
            <a:endPar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marL="449263" lvl="2" indent="0" algn="just">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	&lt;</a:t>
            </a:r>
            <a:r>
              <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语句块</a:t>
            </a: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1&gt;</a:t>
            </a:r>
            <a:endPar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marL="449263" lvl="2" indent="0" algn="just">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except &lt;</a:t>
            </a:r>
            <a:r>
              <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异常类型</a:t>
            </a: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1&gt;:</a:t>
            </a:r>
            <a:endPar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marL="449263" lvl="2" indent="0" algn="just">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	&lt;</a:t>
            </a:r>
            <a:r>
              <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语句块</a:t>
            </a: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2&gt;</a:t>
            </a:r>
            <a:endPar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marL="449263" lvl="2" indent="0" algn="just">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else:</a:t>
            </a:r>
            <a:endPar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marL="449263" lvl="2" indent="0" algn="just">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	&lt;</a:t>
            </a:r>
            <a:r>
              <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语句块</a:t>
            </a: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3&gt;</a:t>
            </a:r>
            <a:endPar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marL="449263" lvl="2" indent="0" algn="just">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finally:</a:t>
            </a:r>
            <a:endPar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endParaRPr>
          </a:p>
          <a:p>
            <a:pPr marL="449263" lvl="2" indent="0" algn="just">
              <a:spcBef>
                <a:spcPct val="0"/>
              </a:spcBef>
              <a:buFontTx/>
              <a:buNone/>
            </a:pP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	&lt;</a:t>
            </a:r>
            <a:r>
              <a:rPr lang="zh-CN"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语句块</a:t>
            </a:r>
            <a:r>
              <a:rPr lang="en-US" altLang="zh-CN" sz="1600" dirty="0">
                <a:solidFill>
                  <a:srgbClr val="663300"/>
                </a:solidFill>
                <a:latin typeface="微软雅黑" panose="020B0503020204020204" pitchFamily="34" charset="-122"/>
                <a:ea typeface="微软雅黑" panose="020B0503020204020204" pitchFamily="34" charset="-122"/>
                <a:cs typeface="Times New Roman" panose="02020603050405020304" pitchFamily="18" charset="0"/>
              </a:rPr>
              <a:t>4&gt;</a:t>
            </a:r>
          </a:p>
        </p:txBody>
      </p:sp>
      <p:pic>
        <p:nvPicPr>
          <p:cNvPr id="6" name="图片 6">
            <a:extLst>
              <a:ext uri="{FF2B5EF4-FFF2-40B4-BE49-F238E27FC236}">
                <a16:creationId xmlns:a16="http://schemas.microsoft.com/office/drawing/2014/main" id="{00A740DE-51D3-468F-BECC-43E62E281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51920" y="1933575"/>
            <a:ext cx="4674394" cy="29706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99279996"/>
      </p:ext>
    </p:extLst>
  </p:cSld>
  <p:clrMapOvr>
    <a:masterClrMapping/>
  </p:clrMapOvr>
  <p:transition spd="slow">
    <p:wipe dir="d"/>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程序的基本控制结构</a:t>
            </a:r>
          </a:p>
        </p:txBody>
      </p:sp>
      <p:sp>
        <p:nvSpPr>
          <p:cNvPr id="4" name="TextBox 2">
            <a:extLst>
              <a:ext uri="{FF2B5EF4-FFF2-40B4-BE49-F238E27FC236}">
                <a16:creationId xmlns:a16="http://schemas.microsoft.com/office/drawing/2014/main" id="{A50781C2-9C38-4047-B934-48C843F5E77F}"/>
              </a:ext>
            </a:extLst>
          </p:cNvPr>
          <p:cNvSpPr txBox="1">
            <a:spLocks noChangeArrowheads="1"/>
          </p:cNvSpPr>
          <p:nvPr/>
        </p:nvSpPr>
        <p:spPr bwMode="auto">
          <a:xfrm>
            <a:off x="755576" y="771550"/>
            <a:ext cx="4464496"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异常处理</a:t>
            </a:r>
            <a:r>
              <a:rPr lang="en-US" altLang="zh-CN"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try-except</a:t>
            </a: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a:t>
            </a:r>
          </a:p>
        </p:txBody>
      </p:sp>
      <p:sp>
        <p:nvSpPr>
          <p:cNvPr id="5" name="矩形 1">
            <a:extLst>
              <a:ext uri="{FF2B5EF4-FFF2-40B4-BE49-F238E27FC236}">
                <a16:creationId xmlns:a16="http://schemas.microsoft.com/office/drawing/2014/main" id="{16D63A78-1769-44ED-B553-E4F29922DFC0}"/>
              </a:ext>
            </a:extLst>
          </p:cNvPr>
          <p:cNvSpPr>
            <a:spLocks noChangeArrowheads="1"/>
          </p:cNvSpPr>
          <p:nvPr/>
        </p:nvSpPr>
        <p:spPr bwMode="auto">
          <a:xfrm>
            <a:off x="683568" y="1404332"/>
            <a:ext cx="328487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zh-CN" sz="1500" dirty="0">
                <a:latin typeface="微软雅黑" panose="020B0503020204020204" pitchFamily="34" charset="-122"/>
                <a:ea typeface="微软雅黑" panose="020B0503020204020204" pitchFamily="34" charset="-122"/>
                <a:cs typeface="Times New Roman" panose="02020603050405020304" pitchFamily="18" charset="0"/>
              </a:rPr>
              <a:t>采用</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rPr>
              <a:t>else</a:t>
            </a:r>
            <a:r>
              <a:rPr lang="zh-CN" altLang="zh-CN" sz="1500" dirty="0">
                <a:latin typeface="微软雅黑" panose="020B0503020204020204" pitchFamily="34" charset="-122"/>
                <a:ea typeface="微软雅黑" panose="020B0503020204020204" pitchFamily="34" charset="-122"/>
                <a:cs typeface="Times New Roman" panose="02020603050405020304" pitchFamily="18" charset="0"/>
              </a:rPr>
              <a:t>和</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rPr>
              <a:t>finally</a:t>
            </a:r>
            <a:r>
              <a:rPr lang="zh-CN" altLang="zh-CN" sz="1500" dirty="0">
                <a:latin typeface="微软雅黑" panose="020B0503020204020204" pitchFamily="34" charset="-122"/>
                <a:ea typeface="微软雅黑" panose="020B0503020204020204" pitchFamily="34" charset="-122"/>
                <a:cs typeface="Times New Roman" panose="02020603050405020304" pitchFamily="18" charset="0"/>
              </a:rPr>
              <a:t>修改代码如下：</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6" name="表格 5">
            <a:extLst>
              <a:ext uri="{FF2B5EF4-FFF2-40B4-BE49-F238E27FC236}">
                <a16:creationId xmlns:a16="http://schemas.microsoft.com/office/drawing/2014/main" id="{74EC20E2-93FB-4498-B9F0-800E2478CF86}"/>
              </a:ext>
            </a:extLst>
          </p:cNvPr>
          <p:cNvGraphicFramePr>
            <a:graphicFrameLocks noGrp="1"/>
          </p:cNvGraphicFramePr>
          <p:nvPr>
            <p:extLst>
              <p:ext uri="{D42A27DB-BD31-4B8C-83A1-F6EECF244321}">
                <p14:modId xmlns:p14="http://schemas.microsoft.com/office/powerpoint/2010/main" val="603528030"/>
              </p:ext>
            </p:extLst>
          </p:nvPr>
        </p:nvGraphicFramePr>
        <p:xfrm>
          <a:off x="482031" y="1886510"/>
          <a:ext cx="4947810" cy="2560320"/>
        </p:xfrm>
        <a:graphic>
          <a:graphicData uri="http://schemas.openxmlformats.org/drawingml/2006/table">
            <a:tbl>
              <a:tblPr/>
              <a:tblGrid>
                <a:gridCol w="331327">
                  <a:extLst>
                    <a:ext uri="{9D8B030D-6E8A-4147-A177-3AD203B41FA5}">
                      <a16:colId xmlns:a16="http://schemas.microsoft.com/office/drawing/2014/main" val="300811009"/>
                    </a:ext>
                  </a:extLst>
                </a:gridCol>
                <a:gridCol w="4616483">
                  <a:extLst>
                    <a:ext uri="{9D8B030D-6E8A-4147-A177-3AD203B41FA5}">
                      <a16:colId xmlns:a16="http://schemas.microsoft.com/office/drawing/2014/main" val="37785461"/>
                    </a:ext>
                  </a:extLst>
                </a:gridCol>
              </a:tblGrid>
              <a:tr h="15125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7" marR="51437"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7" marR="51437"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3997986249"/>
                  </a:ext>
                </a:extLst>
              </a:tr>
              <a:tr h="163916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2</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3</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4</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6</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7</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8</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9</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10</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7" marR="51437"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try:</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alp = "ABCDEFGHIJKLMNOPQRSTUVWXYZ"</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idx</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 </a:t>
                      </a: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eval</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(input("</a:t>
                      </a:r>
                      <a:r>
                        <a:rPr kumimoji="0" lang="zh-CN"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print(alp[</a:t>
                      </a: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idx</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except </a:t>
                      </a:r>
                      <a:r>
                        <a:rPr kumimoji="0" lang="en-US" altLang="zh-CN" sz="1400" b="1" i="0" u="none" strike="noStrike" cap="none" normalizeH="0" baseline="0" dirty="0" err="1">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NameError</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输入错误，请输入一个整数</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else:</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print("</a:t>
                      </a:r>
                      <a:r>
                        <a:rPr kumimoji="0" lang="zh-CN"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没有发生异常</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finally:</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print("</a:t>
                      </a:r>
                      <a:r>
                        <a:rPr kumimoji="0" lang="zh-CN"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程序执行完毕，不知道是否发生了异常</a:t>
                      </a: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7" marR="51437"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2406514189"/>
                  </a:ext>
                </a:extLst>
              </a:tr>
              <a:tr h="135073">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a:ln>
                            <a:noFill/>
                          </a:ln>
                          <a:solidFill>
                            <a:srgbClr val="7F7F7F"/>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7" marR="51437" marT="0" marB="0" anchor="ctr" horzOverflow="overflow">
                    <a:lnL>
                      <a:noFill/>
                    </a:lnL>
                    <a:lnR w="12700" cap="flat" cmpd="sng" algn="ctr">
                      <a:solidFill>
                        <a:srgbClr val="00B050"/>
                      </a:solidFill>
                      <a:prstDash val="solid"/>
                      <a:round/>
                      <a:headEnd type="none" w="med" len="med"/>
                      <a:tailEnd type="none" w="med" len="med"/>
                    </a:lnR>
                    <a:lnT>
                      <a:noFill/>
                    </a:lnT>
                    <a:lnB>
                      <a:noFill/>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4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7" marR="51437" marT="0" marB="0" anchor="ctr" horzOverflow="overflow">
                    <a:lnL w="12700" cap="flat" cmpd="sng" algn="ctr">
                      <a:solidFill>
                        <a:srgbClr val="00B050"/>
                      </a:solidFill>
                      <a:prstDash val="solid"/>
                      <a:round/>
                      <a:headEnd type="none" w="med" len="med"/>
                      <a:tailEnd type="none" w="med" len="med"/>
                    </a:lnL>
                    <a:lnR>
                      <a:noFill/>
                    </a:lnR>
                    <a:lnT>
                      <a:noFill/>
                    </a:lnT>
                    <a:lnB>
                      <a:noFill/>
                    </a:lnB>
                    <a:lnTlToBr>
                      <a:noFill/>
                    </a:lnTlToBr>
                    <a:lnBlToTr>
                      <a:noFill/>
                    </a:lnBlToTr>
                    <a:solidFill>
                      <a:srgbClr val="FFFFFF"/>
                    </a:solidFill>
                  </a:tcPr>
                </a:tc>
                <a:extLst>
                  <a:ext uri="{0D108BD9-81ED-4DB2-BD59-A6C34878D82A}">
                    <a16:rowId xmlns:a16="http://schemas.microsoft.com/office/drawing/2014/main" val="572301003"/>
                  </a:ext>
                </a:extLst>
              </a:tr>
            </a:tbl>
          </a:graphicData>
        </a:graphic>
      </p:graphicFrame>
      <p:sp>
        <p:nvSpPr>
          <p:cNvPr id="7" name="矩形 4">
            <a:extLst>
              <a:ext uri="{FF2B5EF4-FFF2-40B4-BE49-F238E27FC236}">
                <a16:creationId xmlns:a16="http://schemas.microsoft.com/office/drawing/2014/main" id="{E1460012-045D-46BF-8B1C-3EF479591C18}"/>
              </a:ext>
            </a:extLst>
          </p:cNvPr>
          <p:cNvSpPr>
            <a:spLocks noChangeArrowheads="1"/>
          </p:cNvSpPr>
          <p:nvPr/>
        </p:nvSpPr>
        <p:spPr bwMode="auto">
          <a:xfrm>
            <a:off x="5868144" y="1438121"/>
            <a:ext cx="2377574" cy="438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indent="2667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a:lnSpc>
                <a:spcPct val="150000"/>
              </a:lnSpc>
              <a:spcBef>
                <a:spcPct val="0"/>
              </a:spcBef>
              <a:buFontTx/>
              <a:buNone/>
            </a:pPr>
            <a:r>
              <a:rPr lang="zh-CN" altLang="zh-CN" sz="1500" dirty="0">
                <a:latin typeface="微软雅黑" panose="020B0503020204020204" pitchFamily="34" charset="-122"/>
                <a:ea typeface="微软雅黑" panose="020B0503020204020204" pitchFamily="34" charset="-122"/>
                <a:cs typeface="Times New Roman" panose="02020603050405020304" pitchFamily="18" charset="0"/>
              </a:rPr>
              <a:t>执行过程和结果如下：</a:t>
            </a:r>
            <a:endParaRPr lang="zh-CN" altLang="zh-CN" sz="12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 name="表格 7">
            <a:extLst>
              <a:ext uri="{FF2B5EF4-FFF2-40B4-BE49-F238E27FC236}">
                <a16:creationId xmlns:a16="http://schemas.microsoft.com/office/drawing/2014/main" id="{A03BF2E2-38C7-4013-957F-3D610124D622}"/>
              </a:ext>
            </a:extLst>
          </p:cNvPr>
          <p:cNvGraphicFramePr>
            <a:graphicFrameLocks noGrp="1"/>
          </p:cNvGraphicFramePr>
          <p:nvPr>
            <p:extLst>
              <p:ext uri="{D42A27DB-BD31-4B8C-83A1-F6EECF244321}">
                <p14:modId xmlns:p14="http://schemas.microsoft.com/office/powerpoint/2010/main" val="2079702998"/>
              </p:ext>
            </p:extLst>
          </p:nvPr>
        </p:nvGraphicFramePr>
        <p:xfrm>
          <a:off x="5724128" y="2174488"/>
          <a:ext cx="3186113" cy="2125614"/>
        </p:xfrm>
        <a:graphic>
          <a:graphicData uri="http://schemas.openxmlformats.org/drawingml/2006/table">
            <a:tbl>
              <a:tblPr/>
              <a:tblGrid>
                <a:gridCol w="3186113">
                  <a:extLst>
                    <a:ext uri="{9D8B030D-6E8A-4147-A177-3AD203B41FA5}">
                      <a16:colId xmlns:a16="http://schemas.microsoft.com/office/drawing/2014/main" val="2327109164"/>
                    </a:ext>
                  </a:extLst>
                </a:gridCol>
              </a:tblGrid>
              <a:tr h="212561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endParaRPr kumimoji="0" lang="zh-CN" altLang="en-US"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5</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F</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没有发生异常</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程序执行完毕，不知道是否发生了异常</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&gt;&gt;&gt; </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请输入一个整数</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NO</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输入错误，请输入一个整数</a:t>
                      </a:r>
                      <a:r>
                        <a:rPr kumimoji="0" lang="en-US"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zh-CN" sz="1200" b="0" i="0" u="none" strike="noStrike" cap="none" normalizeH="0" baseline="0" dirty="0">
                          <a:ln>
                            <a:noFill/>
                          </a:ln>
                          <a:solidFill>
                            <a:schemeClr val="tx1"/>
                          </a:solidFill>
                          <a:effectLst/>
                          <a:latin typeface="Courier New" panose="02070309020205020404" pitchFamily="49" charset="0"/>
                          <a:ea typeface="宋体" panose="02010600030101010101" pitchFamily="2" charset="-122"/>
                          <a:cs typeface="Courier New" panose="02070309020205020404" pitchFamily="49" charset="0"/>
                        </a:rPr>
                        <a:t>程序执行完毕，不知道是否发生了异常</a:t>
                      </a:r>
                      <a:endParaRPr kumimoji="0" lang="zh-CN" altLang="zh-CN" sz="12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51435" marR="51435" marT="0" marB="0" horzOverflow="overflow">
                    <a:lnL w="12700" cap="flat" cmpd="sng" algn="ctr">
                      <a:solidFill>
                        <a:srgbClr val="00B050"/>
                      </a:solidFill>
                      <a:prstDash val="solid"/>
                      <a:round/>
                      <a:headEnd type="none" w="med" len="med"/>
                      <a:tailEnd type="none" w="med" len="med"/>
                    </a:lnL>
                    <a:lnR w="12700" cap="flat" cmpd="sng" algn="ctr">
                      <a:solidFill>
                        <a:srgbClr val="00B050"/>
                      </a:solidFill>
                      <a:prstDash val="solid"/>
                      <a:round/>
                      <a:headEnd type="none" w="med" len="med"/>
                      <a:tailEnd type="none" w="med" len="med"/>
                    </a:lnR>
                    <a:lnT w="12700" cap="flat" cmpd="sng" algn="ctr">
                      <a:solidFill>
                        <a:srgbClr val="00B050"/>
                      </a:solidFill>
                      <a:prstDash val="solid"/>
                      <a:round/>
                      <a:headEnd type="none" w="med" len="med"/>
                      <a:tailEnd type="none" w="med" len="med"/>
                    </a:lnT>
                    <a:lnB w="12700" cap="flat" cmpd="sng" algn="ctr">
                      <a:solidFill>
                        <a:srgbClr val="00B050"/>
                      </a:solidFill>
                      <a:prstDash val="solid"/>
                      <a:round/>
                      <a:headEnd type="none" w="med" len="med"/>
                      <a:tailEnd type="none" w="med" len="med"/>
                    </a:lnB>
                    <a:lnTlToBr>
                      <a:noFill/>
                    </a:lnTlToBr>
                    <a:lnBlToTr>
                      <a:noFill/>
                    </a:lnBlToTr>
                    <a:pattFill prst="pct10">
                      <a:fgClr>
                        <a:srgbClr val="FFFFFF"/>
                      </a:fgClr>
                      <a:bgClr>
                        <a:srgbClr val="E5E5E5"/>
                      </a:bgClr>
                    </a:pattFill>
                  </a:tcPr>
                </a:tc>
                <a:extLst>
                  <a:ext uri="{0D108BD9-81ED-4DB2-BD59-A6C34878D82A}">
                    <a16:rowId xmlns:a16="http://schemas.microsoft.com/office/drawing/2014/main" val="3291234548"/>
                  </a:ext>
                </a:extLst>
              </a:tr>
            </a:tbl>
          </a:graphicData>
        </a:graphic>
      </p:graphicFrame>
    </p:spTree>
    <p:extLst>
      <p:ext uri="{BB962C8B-B14F-4D97-AF65-F5344CB8AC3E}">
        <p14:creationId xmlns:p14="http://schemas.microsoft.com/office/powerpoint/2010/main" val="4276685901"/>
      </p:ext>
    </p:extLst>
  </p:cSld>
  <p:clrMapOvr>
    <a:masterClrMapping/>
  </p:clrMapOvr>
  <p:transition spd="slow">
    <p:wipe dir="d"/>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subTitle" idx="1"/>
          </p:nvPr>
        </p:nvSpPr>
        <p:spPr>
          <a:xfrm>
            <a:off x="2114550" y="2800350"/>
            <a:ext cx="4800600" cy="514350"/>
          </a:xfrm>
        </p:spPr>
        <p:txBody>
          <a:bodyPr/>
          <a:lstStyle/>
          <a:p>
            <a:r>
              <a:rPr lang="en-US" altLang="zh-CN">
                <a:ea typeface="宋体" panose="02010600030101010101" pitchFamily="2" charset="-122"/>
              </a:rPr>
              <a:t>www.themegallery.com</a:t>
            </a:r>
          </a:p>
        </p:txBody>
      </p:sp>
      <p:sp>
        <p:nvSpPr>
          <p:cNvPr id="59395" name="WordArt 3"/>
          <p:cNvSpPr>
            <a:spLocks noChangeArrowheads="1" noChangeShapeType="1" noTextEdit="1"/>
          </p:cNvSpPr>
          <p:nvPr/>
        </p:nvSpPr>
        <p:spPr bwMode="gray">
          <a:xfrm>
            <a:off x="2914650" y="3257550"/>
            <a:ext cx="3543300" cy="457200"/>
          </a:xfrm>
          <a:prstGeom prst="rect">
            <a:avLst/>
          </a:prstGeom>
        </p:spPr>
        <p:txBody>
          <a:bodyPr wrap="none" fromWordArt="1">
            <a:prstTxWarp prst="textDeflate">
              <a:avLst>
                <a:gd name="adj" fmla="val 0"/>
              </a:avLst>
            </a:prstTxWarp>
          </a:bodyPr>
          <a:lstStyle/>
          <a:p>
            <a:pPr algn="ctr"/>
            <a:r>
              <a:rPr lang="en-US" altLang="zh-CN" sz="4050" b="1" kern="10" dirty="0" err="1">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rPr>
              <a:t>ThankYou</a:t>
            </a:r>
            <a:r>
              <a:rPr lang="en-US" altLang="zh-CN" sz="4050" b="1" kern="10" dirty="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rPr>
              <a:t>!</a:t>
            </a:r>
            <a:endParaRPr lang="zh-CN" altLang="en-US" sz="4050" b="1" kern="10" dirty="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cs typeface="Verdana" panose="020B0604030504040204" pitchFamily="34" charset="0"/>
            </a:endParaRPr>
          </a:p>
        </p:txBody>
      </p:sp>
      <p:sp>
        <p:nvSpPr>
          <p:cNvPr id="59396" name="Rectangle 4"/>
          <p:cNvSpPr>
            <a:spLocks noChangeArrowheads="1"/>
          </p:cNvSpPr>
          <p:nvPr/>
        </p:nvSpPr>
        <p:spPr bwMode="white">
          <a:xfrm>
            <a:off x="2286000" y="3886200"/>
            <a:ext cx="53149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spcBef>
                <a:spcPct val="20000"/>
              </a:spcBef>
              <a:buClr>
                <a:schemeClr val="hlink"/>
              </a:buClr>
              <a:buFont typeface="Wingdings" panose="05000000000000000000" pitchFamily="2" charset="2"/>
              <a:defRPr sz="2400">
                <a:solidFill>
                  <a:schemeClr val="bg1"/>
                </a:solidFill>
                <a:latin typeface="Arial" panose="020B0604020202020204" pitchFamily="34" charset="0"/>
              </a:defRPr>
            </a:lvl1pPr>
            <a:lvl2pPr algn="ct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2pPr>
            <a:lvl3pPr algn="ctr">
              <a:spcBef>
                <a:spcPct val="20000"/>
              </a:spcBef>
              <a:buClr>
                <a:schemeClr val="tx1"/>
              </a:buClr>
              <a:defRPr sz="2400">
                <a:solidFill>
                  <a:schemeClr val="tx1"/>
                </a:solidFill>
                <a:latin typeface="Arial" panose="020B0604020202020204" pitchFamily="34" charset="0"/>
              </a:defRPr>
            </a:lvl3pPr>
            <a:lvl4pPr algn="ctr">
              <a:spcBef>
                <a:spcPct val="20000"/>
              </a:spcBef>
              <a:defRPr sz="2000">
                <a:solidFill>
                  <a:schemeClr val="tx1"/>
                </a:solidFill>
                <a:latin typeface="Arial" panose="020B0604020202020204" pitchFamily="34" charset="0"/>
              </a:defRPr>
            </a:lvl4pPr>
            <a:lvl5pPr algn="ctr">
              <a:spcBef>
                <a:spcPct val="20000"/>
              </a:spcBef>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90000"/>
              </a:lnSpc>
            </a:pPr>
            <a:r>
              <a:rPr lang="en-US" altLang="zh-CN" sz="1500" dirty="0">
                <a:ea typeface="宋体" panose="02010600030101010101" pitchFamily="2" charset="-122"/>
              </a:rPr>
              <a:t>www.hfut.edu.cn</a:t>
            </a:r>
          </a:p>
        </p:txBody>
      </p:sp>
    </p:spTree>
    <p:extLst>
      <p:ext uri="{BB962C8B-B14F-4D97-AF65-F5344CB8AC3E}">
        <p14:creationId xmlns:p14="http://schemas.microsoft.com/office/powerpoint/2010/main" val="82548237"/>
      </p:ext>
    </p:extLst>
  </p:cSld>
  <p:clrMapOvr>
    <a:masterClrMapping/>
  </p:clrMapOvr>
  <p:transition spd="slow">
    <p:wipe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233910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数字类型操作</a:t>
            </a:r>
          </a:p>
        </p:txBody>
      </p:sp>
      <p:sp>
        <p:nvSpPr>
          <p:cNvPr id="5" name="TextBox 2"/>
          <p:cNvSpPr txBox="1">
            <a:spLocks noChangeArrowheads="1"/>
          </p:cNvSpPr>
          <p:nvPr/>
        </p:nvSpPr>
        <p:spPr bwMode="auto">
          <a:xfrm>
            <a:off x="323528" y="1490636"/>
            <a:ext cx="8605837"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indent="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lnSpc>
                <a:spcPct val="150000"/>
              </a:lnSpc>
              <a:buClr>
                <a:srgbClr val="0066FF"/>
              </a:buClr>
              <a:buFont typeface="Wingdings" pitchFamily="2" charset="2"/>
              <a:buChar char="n"/>
            </a:pPr>
            <a:r>
              <a:rPr lang="zh-CN" altLang="en-US" sz="2000" dirty="0">
                <a:latin typeface="微软雅黑" pitchFamily="34" charset="-122"/>
                <a:ea typeface="微软雅黑" pitchFamily="34" charset="-122"/>
              </a:rPr>
              <a:t>三种类型存在一种逐渐“扩展”的关系：</a:t>
            </a:r>
            <a:endParaRPr lang="en-US" altLang="zh-CN" sz="2000" dirty="0">
              <a:latin typeface="微软雅黑" pitchFamily="34" charset="-122"/>
              <a:ea typeface="微软雅黑" pitchFamily="34" charset="-122"/>
            </a:endParaRPr>
          </a:p>
          <a:p>
            <a:pPr eaLnBrk="1" hangingPunct="1">
              <a:lnSpc>
                <a:spcPct val="150000"/>
              </a:lnSpc>
            </a:pP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   整数</a:t>
            </a:r>
            <a:r>
              <a:rPr lang="en-US" altLang="zh-CN" sz="2000" dirty="0">
                <a:latin typeface="微软雅黑" pitchFamily="34" charset="-122"/>
                <a:ea typeface="微软雅黑" pitchFamily="34" charset="-122"/>
              </a:rPr>
              <a:t> -&gt; </a:t>
            </a:r>
            <a:r>
              <a:rPr lang="zh-CN" altLang="en-US" sz="2000" dirty="0">
                <a:latin typeface="微软雅黑" pitchFamily="34" charset="-122"/>
                <a:ea typeface="微软雅黑" pitchFamily="34" charset="-122"/>
              </a:rPr>
              <a:t>浮点数 </a:t>
            </a:r>
            <a:r>
              <a:rPr lang="en-US" altLang="zh-CN" sz="2000" dirty="0">
                <a:latin typeface="微软雅黑" pitchFamily="34" charset="-122"/>
                <a:ea typeface="微软雅黑" pitchFamily="34" charset="-122"/>
              </a:rPr>
              <a:t>-&gt; </a:t>
            </a:r>
            <a:r>
              <a:rPr lang="zh-CN" altLang="en-US" sz="2000" dirty="0">
                <a:latin typeface="微软雅黑" pitchFamily="34" charset="-122"/>
                <a:ea typeface="微软雅黑" pitchFamily="34" charset="-122"/>
              </a:rPr>
              <a:t>复数   </a:t>
            </a:r>
            <a:endParaRPr lang="en-US" altLang="zh-CN" sz="2000" dirty="0">
              <a:latin typeface="微软雅黑" pitchFamily="34" charset="-122"/>
              <a:ea typeface="微软雅黑" pitchFamily="34" charset="-122"/>
            </a:endParaRPr>
          </a:p>
          <a:p>
            <a:pPr eaLnBrk="1" hangingPunct="1">
              <a:lnSpc>
                <a:spcPct val="150000"/>
              </a:lnSpc>
            </a:pPr>
            <a:r>
              <a:rPr lang="zh-CN" altLang="en-US" sz="2000" dirty="0">
                <a:latin typeface="微软雅黑" pitchFamily="34" charset="-122"/>
                <a:ea typeface="微软雅黑" pitchFamily="34" charset="-122"/>
              </a:rPr>
              <a:t>       （整数是浮点数特例，浮点数是复数特例）</a:t>
            </a:r>
            <a:endParaRPr lang="en-US" altLang="zh-CN" sz="2000" dirty="0">
              <a:latin typeface="微软雅黑" pitchFamily="34" charset="-122"/>
              <a:ea typeface="微软雅黑" pitchFamily="34" charset="-122"/>
            </a:endParaRPr>
          </a:p>
          <a:p>
            <a:pPr lvl="1" algn="just" eaLnBrk="1" hangingPunct="1">
              <a:lnSpc>
                <a:spcPct val="150000"/>
              </a:lnSpc>
              <a:buClr>
                <a:srgbClr val="0066FF"/>
              </a:buClr>
              <a:buFont typeface="Wingdings" pitchFamily="2" charset="2"/>
              <a:buChar char="n"/>
            </a:pPr>
            <a:r>
              <a:rPr lang="zh-CN" altLang="en-US" sz="2000" dirty="0">
                <a:latin typeface="微软雅黑" pitchFamily="34" charset="-122"/>
                <a:ea typeface="微软雅黑" pitchFamily="34" charset="-122"/>
              </a:rPr>
              <a:t>不同数字类型之间可以进行混合运算，运算后生成结果为最宽类型</a:t>
            </a:r>
            <a:endParaRPr lang="en-US" altLang="zh-CN" sz="2000" dirty="0">
              <a:latin typeface="微软雅黑" pitchFamily="34" charset="-122"/>
              <a:ea typeface="微软雅黑" pitchFamily="34" charset="-122"/>
            </a:endParaRPr>
          </a:p>
          <a:p>
            <a:pPr lvl="1" algn="just" eaLnBrk="1" hangingPunct="1">
              <a:lnSpc>
                <a:spcPct val="200000"/>
              </a:lnSpc>
              <a:buClr>
                <a:srgbClr val="0066FF"/>
              </a:buClr>
              <a:buFont typeface="Wingdings" pitchFamily="2" charset="2"/>
              <a:buChar char="n"/>
            </a:pPr>
            <a:r>
              <a:rPr lang="en-US" altLang="zh-CN" sz="2000" dirty="0">
                <a:latin typeface="微软雅黑" pitchFamily="34" charset="-122"/>
                <a:ea typeface="微软雅黑" pitchFamily="34" charset="-122"/>
              </a:rPr>
              <a:t>123 + 4.0 = 127.0  (</a:t>
            </a:r>
            <a:r>
              <a:rPr lang="zh-CN" altLang="en-US" sz="2000" dirty="0">
                <a:latin typeface="微软雅黑" pitchFamily="34" charset="-122"/>
                <a:ea typeface="微软雅黑" pitchFamily="34" charset="-122"/>
              </a:rPr>
              <a:t>整数 </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浮点数 </a:t>
            </a:r>
            <a:r>
              <a:rPr lang="en-US" altLang="zh-CN" sz="2000" dirty="0">
                <a:latin typeface="微软雅黑" pitchFamily="34" charset="-122"/>
                <a:ea typeface="微软雅黑" pitchFamily="34" charset="-122"/>
              </a:rPr>
              <a:t>= </a:t>
            </a:r>
            <a:r>
              <a:rPr lang="zh-CN" altLang="en-US" sz="2000" dirty="0">
                <a:latin typeface="微软雅黑" pitchFamily="34" charset="-122"/>
                <a:ea typeface="微软雅黑" pitchFamily="34" charset="-122"/>
              </a:rPr>
              <a:t>浮点数</a:t>
            </a:r>
            <a:r>
              <a:rPr lang="en-US" altLang="zh-CN" sz="2000" dirty="0">
                <a:latin typeface="微软雅黑" pitchFamily="34" charset="-122"/>
                <a:ea typeface="微软雅黑" pitchFamily="34" charset="-122"/>
              </a:rPr>
              <a:t>)</a:t>
            </a:r>
          </a:p>
        </p:txBody>
      </p:sp>
    </p:spTree>
    <p:extLst>
      <p:ext uri="{BB962C8B-B14F-4D97-AF65-F5344CB8AC3E}">
        <p14:creationId xmlns:p14="http://schemas.microsoft.com/office/powerpoint/2010/main" val="2028149646"/>
      </p:ext>
    </p:extLst>
  </p:cSld>
  <p:clrMapOvr>
    <a:masterClrMapping/>
  </p:clrMapOvr>
  <p:transition spd="slow">
    <p:wipe dir="d"/>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2698175"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数值运算操作符</a:t>
            </a:r>
          </a:p>
        </p:txBody>
      </p:sp>
      <p:graphicFrame>
        <p:nvGraphicFramePr>
          <p:cNvPr id="6" name="表格 5"/>
          <p:cNvGraphicFramePr>
            <a:graphicFrameLocks noGrp="1"/>
          </p:cNvGraphicFramePr>
          <p:nvPr>
            <p:extLst>
              <p:ext uri="{D42A27DB-BD31-4B8C-83A1-F6EECF244321}">
                <p14:modId xmlns:p14="http://schemas.microsoft.com/office/powerpoint/2010/main" val="1187901256"/>
              </p:ext>
            </p:extLst>
          </p:nvPr>
        </p:nvGraphicFramePr>
        <p:xfrm>
          <a:off x="2500298" y="1285866"/>
          <a:ext cx="6408737" cy="3657600"/>
        </p:xfrm>
        <a:graphic>
          <a:graphicData uri="http://schemas.openxmlformats.org/drawingml/2006/table">
            <a:tbl>
              <a:tblPr/>
              <a:tblGrid>
                <a:gridCol w="1603375">
                  <a:extLst>
                    <a:ext uri="{9D8B030D-6E8A-4147-A177-3AD203B41FA5}">
                      <a16:colId xmlns:a16="http://schemas.microsoft.com/office/drawing/2014/main" val="2000205910"/>
                    </a:ext>
                  </a:extLst>
                </a:gridCol>
                <a:gridCol w="4805362">
                  <a:extLst>
                    <a:ext uri="{9D8B030D-6E8A-4147-A177-3AD203B41FA5}">
                      <a16:colId xmlns:a16="http://schemas.microsoft.com/office/drawing/2014/main" val="2018448207"/>
                    </a:ext>
                  </a:extLst>
                </a:gridCol>
              </a:tblGrid>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操作符</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描述</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499845552"/>
                  </a:ext>
                </a:extLst>
              </a:tr>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 + y</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之和</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924384504"/>
                  </a:ext>
                </a:extLst>
              </a:tr>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 - y</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之差</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983745097"/>
                  </a:ext>
                </a:extLst>
              </a:tr>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 * y</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之积</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21996606"/>
                  </a:ext>
                </a:extLst>
              </a:tr>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 / y</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之商</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857016388"/>
                  </a:ext>
                </a:extLst>
              </a:tr>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 // y</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之整数商，即：不大于</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之商的最大整数</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563997518"/>
                  </a:ext>
                </a:extLst>
              </a:tr>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 % y</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与</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之商的余数，也称为模运算</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39120774"/>
                  </a:ext>
                </a:extLst>
              </a:tr>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的负值，即：</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x*(-1)</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978732914"/>
                  </a:ext>
                </a:extLst>
              </a:tr>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本身</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44642812"/>
                  </a:ext>
                </a:extLst>
              </a:tr>
              <a:tr h="241697">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x**y</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的</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次幂，即：</a:t>
                      </a: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en-US" altLang="zh-CN" sz="1600" b="0" i="0" u="none" strike="noStrike" cap="none" normalizeH="0" baseline="3000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y</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202074051"/>
                  </a:ext>
                </a:extLst>
              </a:tr>
            </a:tbl>
          </a:graphicData>
        </a:graphic>
      </p:graphicFrame>
    </p:spTree>
    <p:extLst>
      <p:ext uri="{BB962C8B-B14F-4D97-AF65-F5344CB8AC3E}">
        <p14:creationId xmlns:p14="http://schemas.microsoft.com/office/powerpoint/2010/main" val="2149165088"/>
      </p:ext>
    </p:extLst>
  </p:cSld>
  <p:clrMapOvr>
    <a:masterClrMapping/>
  </p:clrMapOvr>
  <p:transition spd="slow">
    <p:wipe dir="d"/>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233910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数值函数操作</a:t>
            </a:r>
          </a:p>
        </p:txBody>
      </p:sp>
      <p:sp>
        <p:nvSpPr>
          <p:cNvPr id="4" name="TextBox 2"/>
          <p:cNvSpPr txBox="1">
            <a:spLocks noChangeArrowheads="1"/>
          </p:cNvSpPr>
          <p:nvPr/>
        </p:nvSpPr>
        <p:spPr bwMode="auto">
          <a:xfrm>
            <a:off x="430214" y="1269206"/>
            <a:ext cx="860583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lnSpc>
                <a:spcPct val="150000"/>
              </a:lnSpc>
              <a:buClr>
                <a:srgbClr val="0066FF"/>
              </a:buClr>
            </a:pPr>
            <a:r>
              <a:rPr lang="en-US" altLang="zh-CN" sz="1600" dirty="0">
                <a:latin typeface="微软雅黑" pitchFamily="34" charset="-122"/>
                <a:ea typeface="微软雅黑" pitchFamily="34" charset="-122"/>
              </a:rPr>
              <a:t>Python</a:t>
            </a:r>
            <a:r>
              <a:rPr lang="zh-CN" altLang="zh-CN" sz="1600" dirty="0">
                <a:latin typeface="微软雅黑" pitchFamily="34" charset="-122"/>
                <a:ea typeface="微软雅黑" pitchFamily="34" charset="-122"/>
              </a:rPr>
              <a:t>解释器提供了一些内置函数，在这些内置函数之中，有</a:t>
            </a:r>
            <a:r>
              <a:rPr lang="en-US" altLang="zh-CN" sz="1600" dirty="0">
                <a:latin typeface="微软雅黑" pitchFamily="34" charset="-122"/>
                <a:ea typeface="微软雅黑" pitchFamily="34" charset="-122"/>
              </a:rPr>
              <a:t>6</a:t>
            </a:r>
            <a:r>
              <a:rPr lang="zh-CN" altLang="zh-CN" sz="1600" dirty="0">
                <a:latin typeface="微软雅黑" pitchFamily="34" charset="-122"/>
                <a:ea typeface="微软雅黑" pitchFamily="34" charset="-122"/>
              </a:rPr>
              <a:t>个函数与数值运算相关 </a:t>
            </a:r>
            <a:endParaRPr lang="en-US" altLang="zh-CN" sz="1600" dirty="0">
              <a:latin typeface="微软雅黑" pitchFamily="34" charset="-122"/>
              <a:ea typeface="微软雅黑"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4083636451"/>
              </p:ext>
            </p:extLst>
          </p:nvPr>
        </p:nvGraphicFramePr>
        <p:xfrm>
          <a:off x="742129" y="1923678"/>
          <a:ext cx="8125199" cy="2560320"/>
        </p:xfrm>
        <a:graphic>
          <a:graphicData uri="http://schemas.openxmlformats.org/drawingml/2006/table">
            <a:tbl>
              <a:tblPr/>
              <a:tblGrid>
                <a:gridCol w="2032311">
                  <a:extLst>
                    <a:ext uri="{9D8B030D-6E8A-4147-A177-3AD203B41FA5}">
                      <a16:colId xmlns:a16="http://schemas.microsoft.com/office/drawing/2014/main" val="1822435302"/>
                    </a:ext>
                  </a:extLst>
                </a:gridCol>
                <a:gridCol w="6092888">
                  <a:extLst>
                    <a:ext uri="{9D8B030D-6E8A-4147-A177-3AD203B41FA5}">
                      <a16:colId xmlns:a16="http://schemas.microsoft.com/office/drawing/2014/main" val="3924359236"/>
                    </a:ext>
                  </a:extLst>
                </a:gridCol>
              </a:tblGrid>
              <a:tr h="2940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函数</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描述</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3543592970"/>
                  </a:ext>
                </a:extLst>
              </a:tr>
              <a:tr h="2940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abs(x)</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的绝对值</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633116342"/>
                  </a:ext>
                </a:extLst>
              </a:tr>
              <a:tr h="2940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divmod(x, y)</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(x//y, x%y)</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，输出为二元组形式（也称为元组类型）</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4096100297"/>
                  </a:ext>
                </a:extLst>
              </a:tr>
              <a:tr h="2940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pow(x, y[, z])</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(x**y)%z</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表示该参数可以省略，即：</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pow(x,y)</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，它与</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x**y</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相同</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153717423"/>
                  </a:ext>
                </a:extLst>
              </a:tr>
              <a:tr h="2940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round(x[, ndigits])</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对</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四舍五入，保留</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ndigits</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位小数。</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round(x)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返回四舍五入的整数值</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2925195244"/>
                  </a:ext>
                </a:extLst>
              </a:tr>
              <a:tr h="2940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max(x</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x</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 x</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n</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x</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x</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 x</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n</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的最大值，</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n</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没有限定</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709502035"/>
                  </a:ext>
                </a:extLst>
              </a:tr>
              <a:tr h="294084">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min(x</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1</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x</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2</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 …, x</a:t>
                      </a:r>
                      <a:r>
                        <a:rPr kumimoji="0" lang="en-US" altLang="zh-CN" sz="1600" b="0" i="0" u="none" strike="noStrike" cap="none" normalizeH="0" baseline="-25000">
                          <a:ln>
                            <a:noFill/>
                          </a:ln>
                          <a:solidFill>
                            <a:schemeClr val="tx1"/>
                          </a:solidFill>
                          <a:effectLst/>
                          <a:latin typeface="Times New Roman" panose="02020603050405020304" pitchFamily="18" charset="0"/>
                          <a:ea typeface="宋体" panose="02010600030101010101" pitchFamily="2" charset="-122"/>
                        </a:rPr>
                        <a:t>n</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rPr>
                        <a:t>)</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x</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1</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x</a:t>
                      </a:r>
                      <a:r>
                        <a:rPr kumimoji="0" lang="en-US" altLang="zh-CN" sz="1600" b="0" i="0" u="none" strike="noStrike" cap="none" normalizeH="0" baseline="-25000" dirty="0">
                          <a:ln>
                            <a:noFill/>
                          </a:ln>
                          <a:solidFill>
                            <a:schemeClr val="tx1"/>
                          </a:solidFill>
                          <a:effectLst/>
                          <a:latin typeface="Times New Roman" panose="02020603050405020304" pitchFamily="18" charset="0"/>
                          <a:ea typeface="宋体" panose="02010600030101010101" pitchFamily="2" charset="-122"/>
                        </a:rPr>
                        <a:t>2</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 …, </a:t>
                      </a: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rPr>
                        <a:t>x</a:t>
                      </a:r>
                      <a:r>
                        <a:rPr kumimoji="0" lang="en-US" altLang="zh-CN" sz="1600" b="0" i="0" u="none" strike="noStrike" cap="none" normalizeH="0" baseline="-25000" dirty="0" err="1">
                          <a:ln>
                            <a:noFill/>
                          </a:ln>
                          <a:solidFill>
                            <a:schemeClr val="tx1"/>
                          </a:solidFill>
                          <a:effectLst/>
                          <a:latin typeface="Times New Roman" panose="02020603050405020304" pitchFamily="18" charset="0"/>
                          <a:ea typeface="宋体" panose="02010600030101010101" pitchFamily="2" charset="-122"/>
                        </a:rPr>
                        <a:t>n</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的最小值，</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n</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rPr>
                        <a:t>没有限定</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endParaRPr>
                    </a:p>
                  </a:txBody>
                  <a:tcPr marL="68580" marR="68580"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418470979"/>
                  </a:ext>
                </a:extLst>
              </a:tr>
            </a:tbl>
          </a:graphicData>
        </a:graphic>
      </p:graphicFrame>
    </p:spTree>
    <p:extLst>
      <p:ext uri="{BB962C8B-B14F-4D97-AF65-F5344CB8AC3E}">
        <p14:creationId xmlns:p14="http://schemas.microsoft.com/office/powerpoint/2010/main" val="2976528810"/>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基本数据类型</a:t>
            </a:r>
            <a:endParaRPr lang="en-US" altLang="zh-CN" sz="1800" dirty="0">
              <a:solidFill>
                <a:schemeClr val="accent1"/>
              </a:solidFill>
            </a:endParaRPr>
          </a:p>
        </p:txBody>
      </p:sp>
      <p:sp>
        <p:nvSpPr>
          <p:cNvPr id="3" name="TextBox 2"/>
          <p:cNvSpPr txBox="1">
            <a:spLocks noChangeArrowheads="1"/>
          </p:cNvSpPr>
          <p:nvPr/>
        </p:nvSpPr>
        <p:spPr bwMode="auto">
          <a:xfrm>
            <a:off x="755576" y="771550"/>
            <a:ext cx="2339102" cy="523220"/>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defRPr/>
            </a:pPr>
            <a:r>
              <a:rPr lang="zh-CN" altLang="en-US" sz="28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数值函数操作</a:t>
            </a:r>
          </a:p>
        </p:txBody>
      </p:sp>
      <p:sp>
        <p:nvSpPr>
          <p:cNvPr id="4" name="TextBox 2"/>
          <p:cNvSpPr txBox="1">
            <a:spLocks noChangeArrowheads="1"/>
          </p:cNvSpPr>
          <p:nvPr/>
        </p:nvSpPr>
        <p:spPr bwMode="auto">
          <a:xfrm>
            <a:off x="395288" y="1329929"/>
            <a:ext cx="8064500" cy="1338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3200">
                <a:solidFill>
                  <a:schemeClr val="tx1"/>
                </a:solidFill>
                <a:latin typeface="Arial" charset="0"/>
                <a:ea typeface="宋体" charset="-122"/>
              </a:defRPr>
            </a:lvl1pPr>
            <a:lvl2pPr marL="457200">
              <a:defRPr sz="2800">
                <a:solidFill>
                  <a:schemeClr val="tx1"/>
                </a:solidFill>
                <a:latin typeface="Arial" charset="0"/>
                <a:ea typeface="宋体" charset="-122"/>
              </a:defRPr>
            </a:lvl2pPr>
            <a:lvl3pPr>
              <a:defRPr sz="2400">
                <a:solidFill>
                  <a:schemeClr val="tx1"/>
                </a:solidFill>
                <a:latin typeface="Arial" charset="0"/>
                <a:ea typeface="宋体" charset="-122"/>
              </a:defRPr>
            </a:lvl3pPr>
            <a:lvl4pPr>
              <a:defRPr sz="2000">
                <a:solidFill>
                  <a:schemeClr val="tx1"/>
                </a:solidFill>
                <a:latin typeface="Arial" charset="0"/>
                <a:ea typeface="宋体" charset="-122"/>
              </a:defRPr>
            </a:lvl4pPr>
            <a:lvl5pPr>
              <a:defRPr sz="2000">
                <a:solidFill>
                  <a:schemeClr val="tx1"/>
                </a:solidFill>
                <a:latin typeface="Arial" charset="0"/>
                <a:ea typeface="宋体" charset="-122"/>
              </a:defRPr>
            </a:lvl5pPr>
            <a:lvl6pPr eaLnBrk="0" hangingPunct="0">
              <a:defRPr sz="2000">
                <a:solidFill>
                  <a:schemeClr val="tx1"/>
                </a:solidFill>
                <a:latin typeface="Arial" charset="0"/>
                <a:ea typeface="宋体" charset="-122"/>
              </a:defRPr>
            </a:lvl6pPr>
            <a:lvl7pPr eaLnBrk="0" hangingPunct="0">
              <a:defRPr sz="2000">
                <a:solidFill>
                  <a:schemeClr val="tx1"/>
                </a:solidFill>
                <a:latin typeface="Arial" charset="0"/>
                <a:ea typeface="宋体" charset="-122"/>
              </a:defRPr>
            </a:lvl7pPr>
            <a:lvl8pPr eaLnBrk="0" hangingPunct="0">
              <a:defRPr sz="2000">
                <a:solidFill>
                  <a:schemeClr val="tx1"/>
                </a:solidFill>
                <a:latin typeface="Arial" charset="0"/>
                <a:ea typeface="宋体" charset="-122"/>
              </a:defRPr>
            </a:lvl8pPr>
            <a:lvl9pPr eaLnBrk="0" hangingPunct="0">
              <a:defRPr sz="2000">
                <a:solidFill>
                  <a:schemeClr val="tx1"/>
                </a:solidFill>
                <a:latin typeface="Arial" charset="0"/>
                <a:ea typeface="宋体" charset="-122"/>
              </a:defRPr>
            </a:lvl9pPr>
          </a:lstStyle>
          <a:p>
            <a:pPr lvl="1" algn="just" eaLnBrk="1" hangingPunct="1">
              <a:lnSpc>
                <a:spcPct val="150000"/>
              </a:lnSpc>
              <a:buClr>
                <a:srgbClr val="0066FF"/>
              </a:buClr>
            </a:pPr>
            <a:r>
              <a:rPr lang="zh-CN" altLang="zh-CN" sz="1800" dirty="0">
                <a:latin typeface="微软雅黑" pitchFamily="34" charset="-122"/>
                <a:ea typeface="微软雅黑" pitchFamily="34" charset="-122"/>
              </a:rPr>
              <a:t>数值运算操作符可以隐式地转换输出结果的数字类型</a:t>
            </a:r>
            <a:endParaRPr lang="zh-CN" altLang="en-US" sz="1800" dirty="0">
              <a:latin typeface="微软雅黑" pitchFamily="34" charset="-122"/>
              <a:ea typeface="微软雅黑" pitchFamily="34" charset="-122"/>
            </a:endParaRPr>
          </a:p>
          <a:p>
            <a:pPr lvl="1" algn="just" eaLnBrk="1" hangingPunct="1">
              <a:lnSpc>
                <a:spcPct val="150000"/>
              </a:lnSpc>
              <a:buClr>
                <a:srgbClr val="0066FF"/>
              </a:buClr>
            </a:pPr>
            <a:r>
              <a:rPr lang="zh-CN" altLang="zh-CN" sz="1800" dirty="0">
                <a:latin typeface="微软雅黑" pitchFamily="34" charset="-122"/>
                <a:ea typeface="微软雅黑" pitchFamily="34" charset="-122"/>
              </a:rPr>
              <a:t>例如，两个整数采用运算符“</a:t>
            </a:r>
            <a:r>
              <a:rPr lang="en-US" altLang="zh-CN" sz="1800" dirty="0">
                <a:latin typeface="微软雅黑" pitchFamily="34" charset="-122"/>
                <a:ea typeface="微软雅黑" pitchFamily="34" charset="-122"/>
              </a:rPr>
              <a:t>/</a:t>
            </a:r>
            <a:r>
              <a:rPr lang="zh-CN" altLang="zh-CN" sz="1800" dirty="0">
                <a:latin typeface="微软雅黑" pitchFamily="34" charset="-122"/>
                <a:ea typeface="微软雅黑" pitchFamily="34" charset="-122"/>
              </a:rPr>
              <a:t>”的除法将可能输出浮点数结果。此外，通过内置的数字类型转换函数可以显式地在数字类型之间进行转换  </a:t>
            </a:r>
            <a:endParaRPr lang="en-US" altLang="zh-CN" sz="1800" dirty="0">
              <a:latin typeface="微软雅黑" pitchFamily="34" charset="-122"/>
              <a:ea typeface="微软雅黑" pitchFamily="34" charset="-122"/>
            </a:endParaRPr>
          </a:p>
        </p:txBody>
      </p:sp>
      <p:graphicFrame>
        <p:nvGraphicFramePr>
          <p:cNvPr id="5" name="表格 4"/>
          <p:cNvGraphicFramePr>
            <a:graphicFrameLocks noGrp="1"/>
          </p:cNvGraphicFramePr>
          <p:nvPr>
            <p:extLst>
              <p:ext uri="{D42A27DB-BD31-4B8C-83A1-F6EECF244321}">
                <p14:modId xmlns:p14="http://schemas.microsoft.com/office/powerpoint/2010/main" val="1410118759"/>
              </p:ext>
            </p:extLst>
          </p:nvPr>
        </p:nvGraphicFramePr>
        <p:xfrm>
          <a:off x="755576" y="2700755"/>
          <a:ext cx="7849045" cy="1828800"/>
        </p:xfrm>
        <a:graphic>
          <a:graphicData uri="http://schemas.openxmlformats.org/drawingml/2006/table">
            <a:tbl>
              <a:tblPr/>
              <a:tblGrid>
                <a:gridCol w="1527953">
                  <a:extLst>
                    <a:ext uri="{9D8B030D-6E8A-4147-A177-3AD203B41FA5}">
                      <a16:colId xmlns:a16="http://schemas.microsoft.com/office/drawing/2014/main" val="3481634927"/>
                    </a:ext>
                  </a:extLst>
                </a:gridCol>
                <a:gridCol w="6321092">
                  <a:extLst>
                    <a:ext uri="{9D8B030D-6E8A-4147-A177-3AD203B41FA5}">
                      <a16:colId xmlns:a16="http://schemas.microsoft.com/office/drawing/2014/main" val="1845805870"/>
                    </a:ext>
                  </a:extLst>
                </a:gridCol>
              </a:tblGrid>
              <a:tr h="2476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函数</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7" marR="6857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描述</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7" marR="6857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D9D9D9"/>
                    </a:solidFill>
                  </a:tcPr>
                </a:tc>
                <a:extLst>
                  <a:ext uri="{0D108BD9-81ED-4DB2-BD59-A6C34878D82A}">
                    <a16:rowId xmlns:a16="http://schemas.microsoft.com/office/drawing/2014/main" val="1853629900"/>
                  </a:ext>
                </a:extLst>
              </a:tr>
              <a:tr h="2476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int(x)</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7" marR="6857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转换为整数，</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可以是浮点数或字符串</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7" marR="6857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843363836"/>
                  </a:ext>
                </a:extLst>
              </a:tr>
              <a:tr h="2476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float(x)</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7" marR="6857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将</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转换为浮点数，</a:t>
                      </a:r>
                      <a:r>
                        <a:rPr kumimoji="0" lang="en-US"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x</a:t>
                      </a:r>
                      <a:r>
                        <a:rPr kumimoji="0" lang="zh-CN" altLang="zh-CN" sz="16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可以是整数或字符串</a:t>
                      </a:r>
                      <a:endParaRPr kumimoji="0" lang="zh-CN" altLang="zh-CN" sz="1600" b="0" i="0" u="none" strike="noStrike" cap="none" normalizeH="0" baseline="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7" marR="6857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3900028534"/>
                  </a:ext>
                </a:extLst>
              </a:tr>
              <a:tr h="496491">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50000"/>
                        </a:lnSpc>
                        <a:spcBef>
                          <a:spcPct val="0"/>
                        </a:spcBef>
                        <a:spcAft>
                          <a:spcPct val="0"/>
                        </a:spcAft>
                        <a:buClrTx/>
                        <a:buSzTx/>
                        <a:buFontTx/>
                        <a:buNone/>
                        <a:tabLst/>
                      </a:pP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complex(re[,</a:t>
                      </a: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im</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7" marR="68577" marT="0" marB="0" horzOverflow="overflow">
                    <a:lnL>
                      <a:noFill/>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marL="742950" indent="-285750">
                        <a:spcBef>
                          <a:spcPct val="20000"/>
                        </a:spcBef>
                        <a:defRPr sz="2400">
                          <a:solidFill>
                            <a:schemeClr val="tx1"/>
                          </a:solidFill>
                          <a:latin typeface="Arial" panose="020B0604020202020204" pitchFamily="34" charset="0"/>
                          <a:ea typeface="宋体" panose="02010600030101010101" pitchFamily="2" charset="-122"/>
                        </a:defRPr>
                      </a:lvl2pPr>
                      <a:lvl3pPr marL="1143000" indent="-228600">
                        <a:spcBef>
                          <a:spcPct val="20000"/>
                        </a:spcBef>
                        <a:defRPr sz="2000">
                          <a:solidFill>
                            <a:schemeClr val="tx1"/>
                          </a:solidFill>
                          <a:latin typeface="Arial" panose="020B0604020202020204" pitchFamily="34" charset="0"/>
                          <a:ea typeface="宋体" panose="02010600030101010101" pitchFamily="2" charset="-122"/>
                        </a:defRPr>
                      </a:lvl3pPr>
                      <a:lvl4pPr marL="1600200" indent="-228600">
                        <a:spcBef>
                          <a:spcPct val="20000"/>
                        </a:spcBef>
                        <a:defRPr>
                          <a:solidFill>
                            <a:schemeClr val="tx1"/>
                          </a:solidFill>
                          <a:latin typeface="Arial" panose="020B0604020202020204" pitchFamily="34" charset="0"/>
                          <a:ea typeface="宋体" panose="02010600030101010101" pitchFamily="2" charset="-122"/>
                        </a:defRPr>
                      </a:lvl4pPr>
                      <a:lvl5pPr marL="2057400" indent="-228600">
                        <a:spcBef>
                          <a:spcPct val="20000"/>
                        </a:spcBef>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just" defTabSz="914400" rtl="0" eaLnBrk="1" fontAlgn="base" latinLnBrk="0" hangingPunct="1">
                        <a:lnSpc>
                          <a:spcPct val="150000"/>
                        </a:lnSpc>
                        <a:spcBef>
                          <a:spcPct val="0"/>
                        </a:spcBef>
                        <a:spcAft>
                          <a:spcPct val="0"/>
                        </a:spcAft>
                        <a:buClrTx/>
                        <a:buSzTx/>
                        <a:buFontTx/>
                        <a:buNone/>
                        <a:tabLst/>
                      </a:pP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生成一个复数，实部为</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，虚部为</a:t>
                      </a: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im</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a:t>
                      </a:r>
                      <a:r>
                        <a:rPr kumimoji="0" lang="en-US"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re</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可以是整数、浮点数或字符串，</a:t>
                      </a:r>
                      <a:r>
                        <a:rPr kumimoji="0" lang="en-US" altLang="zh-CN" sz="1600" b="0" i="0" u="none" strike="noStrike" cap="none" normalizeH="0" baseline="0" dirty="0" err="1">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im</a:t>
                      </a:r>
                      <a:r>
                        <a:rPr kumimoji="0" lang="zh-CN" altLang="zh-CN" sz="1600" b="0" i="0" u="none" strike="noStrike" cap="none" normalizeH="0" baseline="0" dirty="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可以是整数或浮点数但不能为字符串</a:t>
                      </a:r>
                      <a:endParaRPr kumimoji="0" lang="zh-CN" altLang="zh-CN" sz="1600" b="0" i="0" u="none" strike="noStrike" cap="none" normalizeH="0" baseline="0" dirty="0">
                        <a:ln>
                          <a:noFill/>
                        </a:ln>
                        <a:solidFill>
                          <a:schemeClr val="tx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77" marR="68577" marT="0" marB="0" horzOverflow="overflow">
                    <a:lnL w="12700" cap="flat" cmpd="sng" algn="ctr">
                      <a:solidFill>
                        <a:srgbClr val="000000"/>
                      </a:solidFill>
                      <a:prstDash val="solid"/>
                      <a:round/>
                      <a:headEnd type="none" w="med" len="med"/>
                      <a:tailEnd type="none" w="med" len="med"/>
                    </a:lnL>
                    <a:lnR>
                      <a:noFill/>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rgbClr val="FFFFFF"/>
                    </a:solidFill>
                  </a:tcPr>
                </a:tc>
                <a:extLst>
                  <a:ext uri="{0D108BD9-81ED-4DB2-BD59-A6C34878D82A}">
                    <a16:rowId xmlns:a16="http://schemas.microsoft.com/office/drawing/2014/main" val="1225813921"/>
                  </a:ext>
                </a:extLst>
              </a:tr>
            </a:tbl>
          </a:graphicData>
        </a:graphic>
      </p:graphicFrame>
    </p:spTree>
    <p:extLst>
      <p:ext uri="{BB962C8B-B14F-4D97-AF65-F5344CB8AC3E}">
        <p14:creationId xmlns:p14="http://schemas.microsoft.com/office/powerpoint/2010/main" val="185623183"/>
      </p:ext>
    </p:extLst>
  </p:cSld>
  <p:clrMapOvr>
    <a:masterClrMapping/>
  </p:clrMapOvr>
  <p:transition spd="slow">
    <p:wipe dir="d"/>
  </p:transition>
</p:sld>
</file>

<file path=ppt/theme/theme1.xml><?xml version="1.0" encoding="utf-8"?>
<a:theme xmlns:a="http://schemas.openxmlformats.org/drawingml/2006/main" name="计算机网络导论">
  <a:themeElements>
    <a:clrScheme name="Office 主题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fontScheme name="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主题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Office 主题 2">
        <a:dk1>
          <a:srgbClr val="093575"/>
        </a:dk1>
        <a:lt1>
          <a:srgbClr val="FFFFFF"/>
        </a:lt1>
        <a:dk2>
          <a:srgbClr val="000066"/>
        </a:dk2>
        <a:lt2>
          <a:srgbClr val="808080"/>
        </a:lt2>
        <a:accent1>
          <a:srgbClr val="4B92E1"/>
        </a:accent1>
        <a:accent2>
          <a:srgbClr val="99CCFF"/>
        </a:accent2>
        <a:accent3>
          <a:srgbClr val="FFFFFF"/>
        </a:accent3>
        <a:accent4>
          <a:srgbClr val="062C63"/>
        </a:accent4>
        <a:accent5>
          <a:srgbClr val="B1C7EE"/>
        </a:accent5>
        <a:accent6>
          <a:srgbClr val="8AB9E7"/>
        </a:accent6>
        <a:hlink>
          <a:srgbClr val="0066CC"/>
        </a:hlink>
        <a:folHlink>
          <a:srgbClr val="AF67FF"/>
        </a:folHlink>
      </a:clrScheme>
      <a:clrMap bg1="lt1" tx1="dk1" bg2="lt2" tx2="dk2" accent1="accent1" accent2="accent2" accent3="accent3" accent4="accent4" accent5="accent5" accent6="accent6" hlink="hlink" folHlink="folHlink"/>
    </a:extraClrScheme>
    <a:extraClrScheme>
      <a:clrScheme name="Office 主题 3">
        <a:dk1>
          <a:srgbClr val="0B4C5B"/>
        </a:dk1>
        <a:lt1>
          <a:srgbClr val="FFFFFF"/>
        </a:lt1>
        <a:dk2>
          <a:srgbClr val="000000"/>
        </a:dk2>
        <a:lt2>
          <a:srgbClr val="969696"/>
        </a:lt2>
        <a:accent1>
          <a:srgbClr val="E3BE05"/>
        </a:accent1>
        <a:accent2>
          <a:srgbClr val="81C200"/>
        </a:accent2>
        <a:accent3>
          <a:srgbClr val="FFFFFF"/>
        </a:accent3>
        <a:accent4>
          <a:srgbClr val="08404C"/>
        </a:accent4>
        <a:accent5>
          <a:srgbClr val="EFDBAA"/>
        </a:accent5>
        <a:accent6>
          <a:srgbClr val="74B0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计算机网络导论" id="{9B6757F1-39F4-4CAD-A453-7C86058A60BC}" vid="{AF05E7AE-231F-4B09-9E2E-3493E49854C0}"/>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46619</TotalTime>
  <Pages>242</Pages>
  <Words>6189</Words>
  <Application>Microsoft Office PowerPoint</Application>
  <PresentationFormat>全屏显示(16:9)</PresentationFormat>
  <Paragraphs>1037</Paragraphs>
  <Slides>58</Slides>
  <Notes>8</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58</vt:i4>
      </vt:variant>
    </vt:vector>
  </HeadingPairs>
  <TitlesOfParts>
    <vt:vector size="77" baseType="lpstr">
      <vt:lpstr>仿宋</vt:lpstr>
      <vt:lpstr>黑体</vt:lpstr>
      <vt:lpstr>华文行楷</vt:lpstr>
      <vt:lpstr>华文琥珀</vt:lpstr>
      <vt:lpstr>华文楷体</vt:lpstr>
      <vt:lpstr>华文隶书</vt:lpstr>
      <vt:lpstr>华文细黑</vt:lpstr>
      <vt:lpstr>华文新魏</vt:lpstr>
      <vt:lpstr>楷体</vt:lpstr>
      <vt:lpstr>宋体</vt:lpstr>
      <vt:lpstr>微软雅黑</vt:lpstr>
      <vt:lpstr>Arial</vt:lpstr>
      <vt:lpstr>Calibri</vt:lpstr>
      <vt:lpstr>Courier New</vt:lpstr>
      <vt:lpstr>Palatino Linotype</vt:lpstr>
      <vt:lpstr>Times New Roman</vt:lpstr>
      <vt:lpstr>Verdana</vt:lpstr>
      <vt:lpstr>Wingdings</vt:lpstr>
      <vt:lpstr>计算机网络导论</vt:lpstr>
      <vt:lpstr>Python玩转大数据</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基本数据类型</vt:lpstr>
      <vt:lpstr>程序的基本控制结构</vt:lpstr>
      <vt:lpstr>程序的基本控制结构</vt:lpstr>
      <vt:lpstr>程序的分支结构</vt:lpstr>
      <vt:lpstr>程序的分支结构</vt:lpstr>
      <vt:lpstr>程序的分支结构</vt:lpstr>
      <vt:lpstr>程序的基本控制结构</vt:lpstr>
      <vt:lpstr>程序的基本控制结构</vt:lpstr>
      <vt:lpstr>程序的基本控制结构</vt:lpstr>
      <vt:lpstr>程序的基本控制结构</vt:lpstr>
      <vt:lpstr>程序的基本控制结构</vt:lpstr>
      <vt:lpstr>程序的基本控制结构</vt:lpstr>
      <vt:lpstr>程序的基本控制结构</vt:lpstr>
      <vt:lpstr>程序的基本控制结构</vt:lpstr>
      <vt:lpstr>PowerPoint 演示文稿</vt:lpstr>
      <vt:lpstr>程序的基本控制结构</vt:lpstr>
      <vt:lpstr>程序的基本控制结构</vt:lpstr>
      <vt:lpstr>程序的基本控制结构</vt:lpstr>
      <vt:lpstr>程序的基本控制结构</vt:lpstr>
      <vt:lpstr>程序的基本控制结构</vt:lpstr>
      <vt:lpstr>程序的基本控制结构</vt:lpstr>
      <vt:lpstr>程序的基本控制结构</vt:lpstr>
      <vt:lpstr>程序的基本控制结构</vt:lpstr>
      <vt:lpstr>程序的基本控制结构</vt:lpstr>
      <vt:lpstr>程序的基本控制结构</vt:lpstr>
      <vt:lpstr>程序的基本控制结构</vt:lpstr>
      <vt:lpstr>程序的基本控制结构</vt:lpstr>
      <vt:lpstr>程序的基本控制结构</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计算机文化基础</dc:title>
  <dc:subject>第4版</dc:subject>
  <dc:creator>同济大学计算机基础教研室</dc:creator>
  <cp:lastModifiedBy>Xuan</cp:lastModifiedBy>
  <cp:revision>1271</cp:revision>
  <cp:lastPrinted>1999-01-27T10:46:04Z</cp:lastPrinted>
  <dcterms:created xsi:type="dcterms:W3CDTF">1996-12-01T19:28:20Z</dcterms:created>
  <dcterms:modified xsi:type="dcterms:W3CDTF">2018-03-19T07:37:19Z</dcterms:modified>
</cp:coreProperties>
</file>